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08" r:id="rId2"/>
    <p:sldMasterId id="2147483744" r:id="rId3"/>
  </p:sldMasterIdLst>
  <p:notesMasterIdLst>
    <p:notesMasterId r:id="rId75"/>
  </p:notesMasterIdLst>
  <p:sldIdLst>
    <p:sldId id="617" r:id="rId4"/>
    <p:sldId id="1003" r:id="rId5"/>
    <p:sldId id="1004" r:id="rId6"/>
    <p:sldId id="1002" r:id="rId7"/>
    <p:sldId id="965" r:id="rId8"/>
    <p:sldId id="966" r:id="rId9"/>
    <p:sldId id="967" r:id="rId10"/>
    <p:sldId id="976" r:id="rId11"/>
    <p:sldId id="968" r:id="rId12"/>
    <p:sldId id="970" r:id="rId13"/>
    <p:sldId id="972" r:id="rId14"/>
    <p:sldId id="971" r:id="rId15"/>
    <p:sldId id="974" r:id="rId16"/>
    <p:sldId id="973" r:id="rId17"/>
    <p:sldId id="977" r:id="rId18"/>
    <p:sldId id="975" r:id="rId19"/>
    <p:sldId id="978" r:id="rId20"/>
    <p:sldId id="616" r:id="rId21"/>
    <p:sldId id="619" r:id="rId22"/>
    <p:sldId id="979" r:id="rId23"/>
    <p:sldId id="980" r:id="rId24"/>
    <p:sldId id="981" r:id="rId25"/>
    <p:sldId id="982" r:id="rId26"/>
    <p:sldId id="983" r:id="rId27"/>
    <p:sldId id="1006" r:id="rId28"/>
    <p:sldId id="623" r:id="rId29"/>
    <p:sldId id="1001" r:id="rId30"/>
    <p:sldId id="624" r:id="rId31"/>
    <p:sldId id="628" r:id="rId32"/>
    <p:sldId id="625" r:id="rId33"/>
    <p:sldId id="653" r:id="rId34"/>
    <p:sldId id="985" r:id="rId35"/>
    <p:sldId id="1005" r:id="rId36"/>
    <p:sldId id="631" r:id="rId37"/>
    <p:sldId id="992" r:id="rId38"/>
    <p:sldId id="993" r:id="rId39"/>
    <p:sldId id="990" r:id="rId40"/>
    <p:sldId id="984" r:id="rId41"/>
    <p:sldId id="629" r:id="rId42"/>
    <p:sldId id="630" r:id="rId43"/>
    <p:sldId id="632" r:id="rId44"/>
    <p:sldId id="633" r:id="rId45"/>
    <p:sldId id="634" r:id="rId46"/>
    <p:sldId id="995" r:id="rId47"/>
    <p:sldId id="987" r:id="rId48"/>
    <p:sldId id="683" r:id="rId49"/>
    <p:sldId id="988" r:id="rId50"/>
    <p:sldId id="638" r:id="rId51"/>
    <p:sldId id="999" r:id="rId52"/>
    <p:sldId id="997" r:id="rId53"/>
    <p:sldId id="996" r:id="rId54"/>
    <p:sldId id="639" r:id="rId55"/>
    <p:sldId id="684" r:id="rId56"/>
    <p:sldId id="685" r:id="rId57"/>
    <p:sldId id="989" r:id="rId58"/>
    <p:sldId id="1007" r:id="rId59"/>
    <p:sldId id="986" r:id="rId60"/>
    <p:sldId id="635" r:id="rId61"/>
    <p:sldId id="998" r:id="rId62"/>
    <p:sldId id="1000" r:id="rId63"/>
    <p:sldId id="645" r:id="rId64"/>
    <p:sldId id="650" r:id="rId65"/>
    <p:sldId id="647" r:id="rId66"/>
    <p:sldId id="649" r:id="rId67"/>
    <p:sldId id="646" r:id="rId68"/>
    <p:sldId id="652" r:id="rId69"/>
    <p:sldId id="656" r:id="rId70"/>
    <p:sldId id="657" r:id="rId71"/>
    <p:sldId id="686" r:id="rId72"/>
    <p:sldId id="681" r:id="rId73"/>
    <p:sldId id="65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94"/>
    <a:srgbClr val="C9751D"/>
    <a:srgbClr val="EC8922"/>
    <a:srgbClr val="FF7200"/>
    <a:srgbClr val="0432FF"/>
    <a:srgbClr val="00FA09"/>
    <a:srgbClr val="FF40FF"/>
    <a:srgbClr val="D24726"/>
    <a:srgbClr val="D24626"/>
    <a:srgbClr val="FF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441" autoAdjust="0"/>
  </p:normalViewPr>
  <p:slideViewPr>
    <p:cSldViewPr snapToGrid="0">
      <p:cViewPr varScale="1">
        <p:scale>
          <a:sx n="93" d="100"/>
          <a:sy n="93" d="100"/>
        </p:scale>
        <p:origin x="224" y="264"/>
      </p:cViewPr>
      <p:guideLst/>
    </p:cSldViewPr>
  </p:slideViewPr>
  <p:outlineViewPr>
    <p:cViewPr>
      <p:scale>
        <a:sx n="33" d="100"/>
        <a:sy n="33" d="100"/>
      </p:scale>
      <p:origin x="0" y="-10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320F2-8DDF-7441-AC30-C7F64D304C23}" type="datetimeFigureOut">
              <a:rPr kumimoji="1" lang="zh-CN" altLang="en-US" smtClean="0"/>
              <a:t>2023/3/31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DF059-263D-6141-9116-234C5C7E79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070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68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19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06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3994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1754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247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361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23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1720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09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14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7267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078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791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38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41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120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003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375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894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5215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466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572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271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9401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6811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951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014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220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9555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5816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8019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81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99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579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61974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54196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007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6636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023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952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2963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378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331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0126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625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70252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885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851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722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16977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0162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375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50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87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384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71082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51834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49513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4061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113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7188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9036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3856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7632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008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6743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028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120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3604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ADF059-263D-6141-9116-234C5C7E79C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29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2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3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0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2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279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02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8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01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1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8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36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60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3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6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28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0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27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29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7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361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24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3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5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F793C1-4AE8-46DE-A291-6FC92ECFF01F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6902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F886FD-D7F9-47C6-94F2-5708763621CB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72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7D25CF06-0BE9-4827-BB67-D47A824E4072}"/>
              </a:ext>
            </a:extLst>
          </p:cNvPr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57054">
                <a:srgbClr val="EEEEEE"/>
              </a:gs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84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jpe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36.jpe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5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08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3.png"/><Relationship Id="rId11" Type="http://schemas.openxmlformats.org/officeDocument/2006/relationships/image" Target="../media/image106.png"/><Relationship Id="rId5" Type="http://schemas.openxmlformats.org/officeDocument/2006/relationships/image" Target="../media/image62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6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15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2.png"/><Relationship Id="rId11" Type="http://schemas.openxmlformats.org/officeDocument/2006/relationships/image" Target="../media/image70.png"/><Relationship Id="rId5" Type="http://schemas.openxmlformats.org/officeDocument/2006/relationships/image" Target="../media/image642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1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15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2.png"/><Relationship Id="rId11" Type="http://schemas.openxmlformats.org/officeDocument/2006/relationships/image" Target="../media/image70.png"/><Relationship Id="rId5" Type="http://schemas.openxmlformats.org/officeDocument/2006/relationships/image" Target="../media/image642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1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png"/><Relationship Id="rId13" Type="http://schemas.openxmlformats.org/officeDocument/2006/relationships/image" Target="../media/image740.png"/><Relationship Id="rId3" Type="http://schemas.openxmlformats.org/officeDocument/2006/relationships/image" Target="../media/image15.png"/><Relationship Id="rId7" Type="http://schemas.openxmlformats.org/officeDocument/2006/relationships/image" Target="../media/image682.png"/><Relationship Id="rId12" Type="http://schemas.openxmlformats.org/officeDocument/2006/relationships/image" Target="../media/image7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2.png"/><Relationship Id="rId11" Type="http://schemas.openxmlformats.org/officeDocument/2006/relationships/image" Target="../media/image720.png"/><Relationship Id="rId5" Type="http://schemas.openxmlformats.org/officeDocument/2006/relationships/image" Target="../media/image662.png"/><Relationship Id="rId10" Type="http://schemas.openxmlformats.org/officeDocument/2006/relationships/image" Target="../media/image711.png"/><Relationship Id="rId4" Type="http://schemas.openxmlformats.org/officeDocument/2006/relationships/image" Target="../media/image16.png"/><Relationship Id="rId9" Type="http://schemas.openxmlformats.org/officeDocument/2006/relationships/image" Target="../media/image702.png"/><Relationship Id="rId14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381.png"/><Relationship Id="rId3" Type="http://schemas.openxmlformats.org/officeDocument/2006/relationships/image" Target="../media/image1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1.png"/><Relationship Id="rId11" Type="http://schemas.openxmlformats.org/officeDocument/2006/relationships/image" Target="../media/image580.png"/><Relationship Id="rId5" Type="http://schemas.openxmlformats.org/officeDocument/2006/relationships/image" Target="../media/image521.png"/><Relationship Id="rId15" Type="http://schemas.openxmlformats.org/officeDocument/2006/relationships/image" Target="../media/image112.png"/><Relationship Id="rId10" Type="http://schemas.openxmlformats.org/officeDocument/2006/relationships/image" Target="../media/image571.png"/><Relationship Id="rId4" Type="http://schemas.openxmlformats.org/officeDocument/2006/relationships/image" Target="../media/image16.png"/><Relationship Id="rId9" Type="http://schemas.openxmlformats.org/officeDocument/2006/relationships/image" Target="../media/image114.png"/><Relationship Id="rId14" Type="http://schemas.openxmlformats.org/officeDocument/2006/relationships/image" Target="../media/image3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112.png"/><Relationship Id="rId3" Type="http://schemas.openxmlformats.org/officeDocument/2006/relationships/image" Target="../media/image15.png"/><Relationship Id="rId7" Type="http://schemas.openxmlformats.org/officeDocument/2006/relationships/image" Target="../media/image610.png"/><Relationship Id="rId12" Type="http://schemas.openxmlformats.org/officeDocument/2006/relationships/image" Target="../media/image3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00.png"/><Relationship Id="rId11" Type="http://schemas.openxmlformats.org/officeDocument/2006/relationships/image" Target="../media/image381.png"/><Relationship Id="rId5" Type="http://schemas.openxmlformats.org/officeDocument/2006/relationships/image" Target="../media/image590.png"/><Relationship Id="rId4" Type="http://schemas.openxmlformats.org/officeDocument/2006/relationships/image" Target="../media/image16.png"/><Relationship Id="rId9" Type="http://schemas.openxmlformats.org/officeDocument/2006/relationships/image" Target="../media/image6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117.png"/><Relationship Id="rId3" Type="http://schemas.openxmlformats.org/officeDocument/2006/relationships/image" Target="../media/image15.png"/><Relationship Id="rId7" Type="http://schemas.openxmlformats.org/officeDocument/2006/relationships/image" Target="../media/image670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0.png"/><Relationship Id="rId11" Type="http://schemas.openxmlformats.org/officeDocument/2006/relationships/image" Target="../media/image115.png"/><Relationship Id="rId5" Type="http://schemas.openxmlformats.org/officeDocument/2006/relationships/image" Target="../media/image640.png"/><Relationship Id="rId10" Type="http://schemas.openxmlformats.org/officeDocument/2006/relationships/image" Target="../media/image700.png"/><Relationship Id="rId4" Type="http://schemas.openxmlformats.org/officeDocument/2006/relationships/image" Target="../media/image16.png"/><Relationship Id="rId9" Type="http://schemas.openxmlformats.org/officeDocument/2006/relationships/image" Target="../media/image6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0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11.png"/><Relationship Id="rId3" Type="http://schemas.openxmlformats.org/officeDocument/2006/relationships/image" Target="../media/image1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18.png"/><Relationship Id="rId4" Type="http://schemas.openxmlformats.org/officeDocument/2006/relationships/image" Target="../media/image16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1.png"/><Relationship Id="rId3" Type="http://schemas.openxmlformats.org/officeDocument/2006/relationships/image" Target="../media/image15.png"/><Relationship Id="rId7" Type="http://schemas.openxmlformats.org/officeDocument/2006/relationships/image" Target="../media/image661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1.png"/><Relationship Id="rId11" Type="http://schemas.openxmlformats.org/officeDocument/2006/relationships/image" Target="../media/image701.png"/><Relationship Id="rId5" Type="http://schemas.openxmlformats.org/officeDocument/2006/relationships/image" Target="../media/image641.png"/><Relationship Id="rId10" Type="http://schemas.openxmlformats.org/officeDocument/2006/relationships/image" Target="../media/image691.png"/><Relationship Id="rId4" Type="http://schemas.openxmlformats.org/officeDocument/2006/relationships/image" Target="../media/image16.png"/><Relationship Id="rId9" Type="http://schemas.openxmlformats.org/officeDocument/2006/relationships/image" Target="../media/image6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9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0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1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2.png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3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4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5.pn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jpe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36.jpeg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4.png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5.png"/><Relationship Id="rId5" Type="http://schemas.openxmlformats.org/officeDocument/2006/relationships/image" Target="../media/image132.png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5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6.png"/><Relationship Id="rId9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4.png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5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6.png"/><Relationship Id="rId9" Type="http://schemas.openxmlformats.org/officeDocument/2006/relationships/image" Target="../media/image1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5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9584A5-9B7C-4C5E-95D7-49F91CDA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066" y="1586285"/>
            <a:ext cx="6369934" cy="12654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Ordinary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Equation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0C4D846-0FD0-49F8-A42D-713CEE8647DD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044EF65-EFEC-44DD-BF52-041C06B517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C04AF0-AC52-4490-8DE8-46CAB761AE5F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56F57F25-1C7F-7C42-9D21-40AC11CA1E5B}"/>
              </a:ext>
            </a:extLst>
          </p:cNvPr>
          <p:cNvSpPr txBox="1">
            <a:spLocks/>
          </p:cNvSpPr>
          <p:nvPr/>
        </p:nvSpPr>
        <p:spPr>
          <a:xfrm>
            <a:off x="4701263" y="3495566"/>
            <a:ext cx="8045373" cy="1641475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张江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北京师范大学系统科学学院教授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集智俱乐部、集智学园创始人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ctr"/>
            <a:r>
              <a:rPr kumimoji="1"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集智研究中心理事长</a:t>
            </a:r>
            <a:endParaRPr kumimoji="1"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1026" name="Picture 2" descr="神经网络常微分方程 (Neural ODEs) 解析 - 知乎">
            <a:extLst>
              <a:ext uri="{FF2B5EF4-FFF2-40B4-BE49-F238E27FC236}">
                <a16:creationId xmlns:a16="http://schemas.microsoft.com/office/drawing/2014/main" id="{37E10299-FB88-E7EF-F4B0-06B05D064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1" y="1283205"/>
            <a:ext cx="5697415" cy="415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16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0053EC-A038-E097-221E-D84DF38C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80" y="1652467"/>
            <a:ext cx="6832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599249"/>
            <a:ext cx="6832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>
            <a:extLst>
              <a:ext uri="{FF2B5EF4-FFF2-40B4-BE49-F238E27FC236}">
                <a16:creationId xmlns:a16="http://schemas.microsoft.com/office/drawing/2014/main" id="{2760EB9C-82A8-1FB2-877E-E3D1E6C076B6}"/>
              </a:ext>
            </a:extLst>
          </p:cNvPr>
          <p:cNvSpPr/>
          <p:nvPr/>
        </p:nvSpPr>
        <p:spPr>
          <a:xfrm>
            <a:off x="4961744" y="3192905"/>
            <a:ext cx="569626" cy="34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69256-9981-4E5F-448A-84A72F1C6AE6}"/>
              </a:ext>
            </a:extLst>
          </p:cNvPr>
          <p:cNvSpPr txBox="1"/>
          <p:nvPr/>
        </p:nvSpPr>
        <p:spPr>
          <a:xfrm>
            <a:off x="1169232" y="5256849"/>
            <a:ext cx="47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Forward: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residual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y-x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Backward: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gradient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67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DE6DB7-CA27-E553-25A1-692F2473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826995"/>
            <a:ext cx="11272603" cy="17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DE647A-B3EF-DB26-10CB-20CB70BB4028}"/>
              </a:ext>
            </a:extLst>
          </p:cNvPr>
          <p:cNvSpPr txBox="1"/>
          <p:nvPr/>
        </p:nvSpPr>
        <p:spPr>
          <a:xfrm>
            <a:off x="6082990" y="4152272"/>
            <a:ext cx="11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153 layers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FF8BF-AE24-1500-61D1-140BE9598C03}"/>
              </a:ext>
            </a:extLst>
          </p:cNvPr>
          <p:cNvSpPr txBox="1"/>
          <p:nvPr/>
        </p:nvSpPr>
        <p:spPr>
          <a:xfrm>
            <a:off x="635619" y="5006157"/>
            <a:ext cx="11131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He K, Zhang X, Ren S, et al. Deep residual learning for image recognition[C]//Proceedings of the IEEE conference on computer vision and pattern recognition. 2016: 770-778.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4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218" name="Picture 2" descr="在这里插入图片描述">
            <a:extLst>
              <a:ext uri="{FF2B5EF4-FFF2-40B4-BE49-F238E27FC236}">
                <a16:creationId xmlns:a16="http://schemas.microsoft.com/office/drawing/2014/main" id="{C94805DB-3303-2111-2413-EEE5EA67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337" y="1325259"/>
            <a:ext cx="8679305" cy="4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8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Various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2D931B74-A8D5-7CD0-A11E-53AA362276A8}"/>
              </a:ext>
            </a:extLst>
          </p:cNvPr>
          <p:cNvSpPr/>
          <p:nvPr/>
        </p:nvSpPr>
        <p:spPr>
          <a:xfrm>
            <a:off x="3222885" y="2023672"/>
            <a:ext cx="2308485" cy="2893102"/>
          </a:xfrm>
          <a:custGeom>
            <a:avLst/>
            <a:gdLst>
              <a:gd name="connsiteX0" fmla="*/ 239843 w 2308485"/>
              <a:gd name="connsiteY0" fmla="*/ 104931 h 2893102"/>
              <a:gd name="connsiteX1" fmla="*/ 164892 w 2308485"/>
              <a:gd name="connsiteY1" fmla="*/ 119921 h 2893102"/>
              <a:gd name="connsiteX2" fmla="*/ 134911 w 2308485"/>
              <a:gd name="connsiteY2" fmla="*/ 149902 h 2893102"/>
              <a:gd name="connsiteX3" fmla="*/ 74951 w 2308485"/>
              <a:gd name="connsiteY3" fmla="*/ 164892 h 2893102"/>
              <a:gd name="connsiteX4" fmla="*/ 29980 w 2308485"/>
              <a:gd name="connsiteY4" fmla="*/ 179882 h 2893102"/>
              <a:gd name="connsiteX5" fmla="*/ 0 w 2308485"/>
              <a:gd name="connsiteY5" fmla="*/ 224853 h 2893102"/>
              <a:gd name="connsiteX6" fmla="*/ 59961 w 2308485"/>
              <a:gd name="connsiteY6" fmla="*/ 344774 h 2893102"/>
              <a:gd name="connsiteX7" fmla="*/ 104931 w 2308485"/>
              <a:gd name="connsiteY7" fmla="*/ 374754 h 2893102"/>
              <a:gd name="connsiteX8" fmla="*/ 134911 w 2308485"/>
              <a:gd name="connsiteY8" fmla="*/ 404735 h 2893102"/>
              <a:gd name="connsiteX9" fmla="*/ 224852 w 2308485"/>
              <a:gd name="connsiteY9" fmla="*/ 419725 h 2893102"/>
              <a:gd name="connsiteX10" fmla="*/ 434715 w 2308485"/>
              <a:gd name="connsiteY10" fmla="*/ 434715 h 2893102"/>
              <a:gd name="connsiteX11" fmla="*/ 569626 w 2308485"/>
              <a:gd name="connsiteY11" fmla="*/ 449705 h 2893102"/>
              <a:gd name="connsiteX12" fmla="*/ 689547 w 2308485"/>
              <a:gd name="connsiteY12" fmla="*/ 479685 h 2893102"/>
              <a:gd name="connsiteX13" fmla="*/ 809469 w 2308485"/>
              <a:gd name="connsiteY13" fmla="*/ 509666 h 2893102"/>
              <a:gd name="connsiteX14" fmla="*/ 929390 w 2308485"/>
              <a:gd name="connsiteY14" fmla="*/ 524656 h 2893102"/>
              <a:gd name="connsiteX15" fmla="*/ 1139252 w 2308485"/>
              <a:gd name="connsiteY15" fmla="*/ 569626 h 2893102"/>
              <a:gd name="connsiteX16" fmla="*/ 1184223 w 2308485"/>
              <a:gd name="connsiteY16" fmla="*/ 584617 h 2893102"/>
              <a:gd name="connsiteX17" fmla="*/ 1289154 w 2308485"/>
              <a:gd name="connsiteY17" fmla="*/ 674558 h 2893102"/>
              <a:gd name="connsiteX18" fmla="*/ 1334125 w 2308485"/>
              <a:gd name="connsiteY18" fmla="*/ 719528 h 2893102"/>
              <a:gd name="connsiteX19" fmla="*/ 1394085 w 2308485"/>
              <a:gd name="connsiteY19" fmla="*/ 854439 h 2893102"/>
              <a:gd name="connsiteX20" fmla="*/ 1424065 w 2308485"/>
              <a:gd name="connsiteY20" fmla="*/ 1319135 h 2893102"/>
              <a:gd name="connsiteX21" fmla="*/ 1409075 w 2308485"/>
              <a:gd name="connsiteY21" fmla="*/ 1588958 h 2893102"/>
              <a:gd name="connsiteX22" fmla="*/ 1394085 w 2308485"/>
              <a:gd name="connsiteY22" fmla="*/ 1633928 h 2893102"/>
              <a:gd name="connsiteX23" fmla="*/ 1379095 w 2308485"/>
              <a:gd name="connsiteY23" fmla="*/ 1693889 h 2893102"/>
              <a:gd name="connsiteX24" fmla="*/ 1349115 w 2308485"/>
              <a:gd name="connsiteY24" fmla="*/ 1783830 h 2893102"/>
              <a:gd name="connsiteX25" fmla="*/ 1334125 w 2308485"/>
              <a:gd name="connsiteY25" fmla="*/ 1828800 h 2893102"/>
              <a:gd name="connsiteX26" fmla="*/ 1319134 w 2308485"/>
              <a:gd name="connsiteY26" fmla="*/ 1903751 h 2893102"/>
              <a:gd name="connsiteX27" fmla="*/ 1289154 w 2308485"/>
              <a:gd name="connsiteY27" fmla="*/ 1993692 h 2893102"/>
              <a:gd name="connsiteX28" fmla="*/ 1274164 w 2308485"/>
              <a:gd name="connsiteY28" fmla="*/ 2068643 h 2893102"/>
              <a:gd name="connsiteX29" fmla="*/ 1169233 w 2308485"/>
              <a:gd name="connsiteY29" fmla="*/ 2233535 h 2893102"/>
              <a:gd name="connsiteX30" fmla="*/ 1139252 w 2308485"/>
              <a:gd name="connsiteY30" fmla="*/ 2263515 h 2893102"/>
              <a:gd name="connsiteX31" fmla="*/ 1004341 w 2308485"/>
              <a:gd name="connsiteY31" fmla="*/ 2308485 h 2893102"/>
              <a:gd name="connsiteX32" fmla="*/ 959370 w 2308485"/>
              <a:gd name="connsiteY32" fmla="*/ 2323476 h 2893102"/>
              <a:gd name="connsiteX33" fmla="*/ 899410 w 2308485"/>
              <a:gd name="connsiteY33" fmla="*/ 2338466 h 2893102"/>
              <a:gd name="connsiteX34" fmla="*/ 854439 w 2308485"/>
              <a:gd name="connsiteY34" fmla="*/ 2353456 h 2893102"/>
              <a:gd name="connsiteX35" fmla="*/ 659567 w 2308485"/>
              <a:gd name="connsiteY35" fmla="*/ 2368446 h 2893102"/>
              <a:gd name="connsiteX36" fmla="*/ 599606 w 2308485"/>
              <a:gd name="connsiteY36" fmla="*/ 2383436 h 2893102"/>
              <a:gd name="connsiteX37" fmla="*/ 479685 w 2308485"/>
              <a:gd name="connsiteY37" fmla="*/ 2398426 h 2893102"/>
              <a:gd name="connsiteX38" fmla="*/ 389744 w 2308485"/>
              <a:gd name="connsiteY38" fmla="*/ 2428407 h 2893102"/>
              <a:gd name="connsiteX39" fmla="*/ 344774 w 2308485"/>
              <a:gd name="connsiteY39" fmla="*/ 2458387 h 2893102"/>
              <a:gd name="connsiteX40" fmla="*/ 239843 w 2308485"/>
              <a:gd name="connsiteY40" fmla="*/ 2563318 h 2893102"/>
              <a:gd name="connsiteX41" fmla="*/ 209862 w 2308485"/>
              <a:gd name="connsiteY41" fmla="*/ 2593298 h 2893102"/>
              <a:gd name="connsiteX42" fmla="*/ 179882 w 2308485"/>
              <a:gd name="connsiteY42" fmla="*/ 2623279 h 2893102"/>
              <a:gd name="connsiteX43" fmla="*/ 164892 w 2308485"/>
              <a:gd name="connsiteY43" fmla="*/ 2683239 h 2893102"/>
              <a:gd name="connsiteX44" fmla="*/ 149902 w 2308485"/>
              <a:gd name="connsiteY44" fmla="*/ 2728210 h 2893102"/>
              <a:gd name="connsiteX45" fmla="*/ 194872 w 2308485"/>
              <a:gd name="connsiteY45" fmla="*/ 2848131 h 2893102"/>
              <a:gd name="connsiteX46" fmla="*/ 239843 w 2308485"/>
              <a:gd name="connsiteY46" fmla="*/ 2878112 h 2893102"/>
              <a:gd name="connsiteX47" fmla="*/ 299803 w 2308485"/>
              <a:gd name="connsiteY47" fmla="*/ 2893102 h 2893102"/>
              <a:gd name="connsiteX48" fmla="*/ 839449 w 2308485"/>
              <a:gd name="connsiteY48" fmla="*/ 2878112 h 2893102"/>
              <a:gd name="connsiteX49" fmla="*/ 884420 w 2308485"/>
              <a:gd name="connsiteY49" fmla="*/ 2863121 h 2893102"/>
              <a:gd name="connsiteX50" fmla="*/ 989351 w 2308485"/>
              <a:gd name="connsiteY50" fmla="*/ 2833141 h 2893102"/>
              <a:gd name="connsiteX51" fmla="*/ 1049311 w 2308485"/>
              <a:gd name="connsiteY51" fmla="*/ 2803161 h 2893102"/>
              <a:gd name="connsiteX52" fmla="*/ 1184223 w 2308485"/>
              <a:gd name="connsiteY52" fmla="*/ 2758190 h 2893102"/>
              <a:gd name="connsiteX53" fmla="*/ 1319134 w 2308485"/>
              <a:gd name="connsiteY53" fmla="*/ 2713220 h 2893102"/>
              <a:gd name="connsiteX54" fmla="*/ 1364105 w 2308485"/>
              <a:gd name="connsiteY54" fmla="*/ 2698230 h 2893102"/>
              <a:gd name="connsiteX55" fmla="*/ 1409075 w 2308485"/>
              <a:gd name="connsiteY55" fmla="*/ 2683239 h 2893102"/>
              <a:gd name="connsiteX56" fmla="*/ 1528997 w 2308485"/>
              <a:gd name="connsiteY56" fmla="*/ 2653259 h 2893102"/>
              <a:gd name="connsiteX57" fmla="*/ 1588957 w 2308485"/>
              <a:gd name="connsiteY57" fmla="*/ 2638269 h 2893102"/>
              <a:gd name="connsiteX58" fmla="*/ 1648918 w 2308485"/>
              <a:gd name="connsiteY58" fmla="*/ 2623279 h 2893102"/>
              <a:gd name="connsiteX59" fmla="*/ 1693888 w 2308485"/>
              <a:gd name="connsiteY59" fmla="*/ 2593298 h 2893102"/>
              <a:gd name="connsiteX60" fmla="*/ 1753849 w 2308485"/>
              <a:gd name="connsiteY60" fmla="*/ 2578308 h 2893102"/>
              <a:gd name="connsiteX61" fmla="*/ 1843790 w 2308485"/>
              <a:gd name="connsiteY61" fmla="*/ 2548328 h 2893102"/>
              <a:gd name="connsiteX62" fmla="*/ 1888761 w 2308485"/>
              <a:gd name="connsiteY62" fmla="*/ 2533338 h 2893102"/>
              <a:gd name="connsiteX63" fmla="*/ 2023672 w 2308485"/>
              <a:gd name="connsiteY63" fmla="*/ 2443397 h 2893102"/>
              <a:gd name="connsiteX64" fmla="*/ 2068643 w 2308485"/>
              <a:gd name="connsiteY64" fmla="*/ 2413417 h 2893102"/>
              <a:gd name="connsiteX65" fmla="*/ 2098623 w 2308485"/>
              <a:gd name="connsiteY65" fmla="*/ 2383436 h 2893102"/>
              <a:gd name="connsiteX66" fmla="*/ 2128603 w 2308485"/>
              <a:gd name="connsiteY66" fmla="*/ 2323476 h 2893102"/>
              <a:gd name="connsiteX67" fmla="*/ 2173574 w 2308485"/>
              <a:gd name="connsiteY67" fmla="*/ 2293495 h 2893102"/>
              <a:gd name="connsiteX68" fmla="*/ 2233534 w 2308485"/>
              <a:gd name="connsiteY68" fmla="*/ 2203554 h 2893102"/>
              <a:gd name="connsiteX69" fmla="*/ 2278505 w 2308485"/>
              <a:gd name="connsiteY69" fmla="*/ 2068643 h 2893102"/>
              <a:gd name="connsiteX70" fmla="*/ 2293495 w 2308485"/>
              <a:gd name="connsiteY70" fmla="*/ 2023672 h 2893102"/>
              <a:gd name="connsiteX71" fmla="*/ 2308485 w 2308485"/>
              <a:gd name="connsiteY71" fmla="*/ 1948721 h 2893102"/>
              <a:gd name="connsiteX72" fmla="*/ 2293495 w 2308485"/>
              <a:gd name="connsiteY72" fmla="*/ 1349115 h 2893102"/>
              <a:gd name="connsiteX73" fmla="*/ 2278505 w 2308485"/>
              <a:gd name="connsiteY73" fmla="*/ 1289154 h 2893102"/>
              <a:gd name="connsiteX74" fmla="*/ 2263515 w 2308485"/>
              <a:gd name="connsiteY74" fmla="*/ 1199213 h 2893102"/>
              <a:gd name="connsiteX75" fmla="*/ 2248525 w 2308485"/>
              <a:gd name="connsiteY75" fmla="*/ 1034321 h 2893102"/>
              <a:gd name="connsiteX76" fmla="*/ 2233534 w 2308485"/>
              <a:gd name="connsiteY76" fmla="*/ 974361 h 2893102"/>
              <a:gd name="connsiteX77" fmla="*/ 2218544 w 2308485"/>
              <a:gd name="connsiteY77" fmla="*/ 884420 h 2893102"/>
              <a:gd name="connsiteX78" fmla="*/ 2188564 w 2308485"/>
              <a:gd name="connsiteY78" fmla="*/ 779489 h 2893102"/>
              <a:gd name="connsiteX79" fmla="*/ 2173574 w 2308485"/>
              <a:gd name="connsiteY79" fmla="*/ 689548 h 2893102"/>
              <a:gd name="connsiteX80" fmla="*/ 2083633 w 2308485"/>
              <a:gd name="connsiteY80" fmla="*/ 539646 h 2893102"/>
              <a:gd name="connsiteX81" fmla="*/ 2053652 w 2308485"/>
              <a:gd name="connsiteY81" fmla="*/ 479685 h 2893102"/>
              <a:gd name="connsiteX82" fmla="*/ 1993692 w 2308485"/>
              <a:gd name="connsiteY82" fmla="*/ 434715 h 2893102"/>
              <a:gd name="connsiteX83" fmla="*/ 1963711 w 2308485"/>
              <a:gd name="connsiteY83" fmla="*/ 389744 h 2893102"/>
              <a:gd name="connsiteX84" fmla="*/ 1873770 w 2308485"/>
              <a:gd name="connsiteY84" fmla="*/ 299803 h 2893102"/>
              <a:gd name="connsiteX85" fmla="*/ 1828800 w 2308485"/>
              <a:gd name="connsiteY85" fmla="*/ 254833 h 2893102"/>
              <a:gd name="connsiteX86" fmla="*/ 1783829 w 2308485"/>
              <a:gd name="connsiteY86" fmla="*/ 239843 h 2893102"/>
              <a:gd name="connsiteX87" fmla="*/ 1738859 w 2308485"/>
              <a:gd name="connsiteY87" fmla="*/ 209862 h 2893102"/>
              <a:gd name="connsiteX88" fmla="*/ 1633928 w 2308485"/>
              <a:gd name="connsiteY88" fmla="*/ 164892 h 2893102"/>
              <a:gd name="connsiteX89" fmla="*/ 1588957 w 2308485"/>
              <a:gd name="connsiteY89" fmla="*/ 134912 h 2893102"/>
              <a:gd name="connsiteX90" fmla="*/ 1499016 w 2308485"/>
              <a:gd name="connsiteY90" fmla="*/ 104931 h 2893102"/>
              <a:gd name="connsiteX91" fmla="*/ 1454046 w 2308485"/>
              <a:gd name="connsiteY91" fmla="*/ 89941 h 2893102"/>
              <a:gd name="connsiteX92" fmla="*/ 1379095 w 2308485"/>
              <a:gd name="connsiteY92" fmla="*/ 74951 h 2893102"/>
              <a:gd name="connsiteX93" fmla="*/ 1319134 w 2308485"/>
              <a:gd name="connsiteY93" fmla="*/ 59961 h 2893102"/>
              <a:gd name="connsiteX94" fmla="*/ 929390 w 2308485"/>
              <a:gd name="connsiteY94" fmla="*/ 44971 h 2893102"/>
              <a:gd name="connsiteX95" fmla="*/ 809469 w 2308485"/>
              <a:gd name="connsiteY95" fmla="*/ 29980 h 2893102"/>
              <a:gd name="connsiteX96" fmla="*/ 599606 w 2308485"/>
              <a:gd name="connsiteY96" fmla="*/ 0 h 2893102"/>
              <a:gd name="connsiteX97" fmla="*/ 314793 w 2308485"/>
              <a:gd name="connsiteY97" fmla="*/ 29980 h 2893102"/>
              <a:gd name="connsiteX98" fmla="*/ 269823 w 2308485"/>
              <a:gd name="connsiteY98" fmla="*/ 59961 h 2893102"/>
              <a:gd name="connsiteX99" fmla="*/ 194872 w 2308485"/>
              <a:gd name="connsiteY99" fmla="*/ 134912 h 2893102"/>
              <a:gd name="connsiteX100" fmla="*/ 239843 w 2308485"/>
              <a:gd name="connsiteY100" fmla="*/ 104931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308485" h="2893102">
                <a:moveTo>
                  <a:pt x="239843" y="104931"/>
                </a:moveTo>
                <a:cubicBezTo>
                  <a:pt x="214859" y="109928"/>
                  <a:pt x="188310" y="109885"/>
                  <a:pt x="164892" y="119921"/>
                </a:cubicBezTo>
                <a:cubicBezTo>
                  <a:pt x="151902" y="125488"/>
                  <a:pt x="147552" y="143581"/>
                  <a:pt x="134911" y="149902"/>
                </a:cubicBezTo>
                <a:cubicBezTo>
                  <a:pt x="116484" y="159115"/>
                  <a:pt x="94760" y="159232"/>
                  <a:pt x="74951" y="164892"/>
                </a:cubicBezTo>
                <a:cubicBezTo>
                  <a:pt x="59758" y="169233"/>
                  <a:pt x="44970" y="174885"/>
                  <a:pt x="29980" y="179882"/>
                </a:cubicBezTo>
                <a:cubicBezTo>
                  <a:pt x="19987" y="194872"/>
                  <a:pt x="0" y="206837"/>
                  <a:pt x="0" y="224853"/>
                </a:cubicBezTo>
                <a:cubicBezTo>
                  <a:pt x="0" y="277244"/>
                  <a:pt x="23040" y="315237"/>
                  <a:pt x="59961" y="344774"/>
                </a:cubicBezTo>
                <a:cubicBezTo>
                  <a:pt x="74029" y="356028"/>
                  <a:pt x="90863" y="363500"/>
                  <a:pt x="104931" y="374754"/>
                </a:cubicBezTo>
                <a:cubicBezTo>
                  <a:pt x="115967" y="383583"/>
                  <a:pt x="121678" y="399773"/>
                  <a:pt x="134911" y="404735"/>
                </a:cubicBezTo>
                <a:cubicBezTo>
                  <a:pt x="163370" y="415407"/>
                  <a:pt x="194609" y="416701"/>
                  <a:pt x="224852" y="419725"/>
                </a:cubicBezTo>
                <a:cubicBezTo>
                  <a:pt x="294637" y="426703"/>
                  <a:pt x="364846" y="428640"/>
                  <a:pt x="434715" y="434715"/>
                </a:cubicBezTo>
                <a:cubicBezTo>
                  <a:pt x="479792" y="438635"/>
                  <a:pt x="524656" y="444708"/>
                  <a:pt x="569626" y="449705"/>
                </a:cubicBezTo>
                <a:cubicBezTo>
                  <a:pt x="609600" y="459698"/>
                  <a:pt x="650458" y="466655"/>
                  <a:pt x="689547" y="479685"/>
                </a:cubicBezTo>
                <a:cubicBezTo>
                  <a:pt x="744267" y="497926"/>
                  <a:pt x="742278" y="499329"/>
                  <a:pt x="809469" y="509666"/>
                </a:cubicBezTo>
                <a:cubicBezTo>
                  <a:pt x="849285" y="515792"/>
                  <a:pt x="889653" y="518033"/>
                  <a:pt x="929390" y="524656"/>
                </a:cubicBezTo>
                <a:cubicBezTo>
                  <a:pt x="970686" y="531539"/>
                  <a:pt x="1081934" y="553249"/>
                  <a:pt x="1139252" y="569626"/>
                </a:cubicBezTo>
                <a:cubicBezTo>
                  <a:pt x="1154445" y="573967"/>
                  <a:pt x="1170090" y="577550"/>
                  <a:pt x="1184223" y="584617"/>
                </a:cubicBezTo>
                <a:cubicBezTo>
                  <a:pt x="1229883" y="607447"/>
                  <a:pt x="1252271" y="637675"/>
                  <a:pt x="1289154" y="674558"/>
                </a:cubicBezTo>
                <a:lnTo>
                  <a:pt x="1334125" y="719528"/>
                </a:lnTo>
                <a:cubicBezTo>
                  <a:pt x="1369802" y="826560"/>
                  <a:pt x="1346575" y="783175"/>
                  <a:pt x="1394085" y="854439"/>
                </a:cubicBezTo>
                <a:cubicBezTo>
                  <a:pt x="1439414" y="1035758"/>
                  <a:pt x="1424065" y="956823"/>
                  <a:pt x="1424065" y="1319135"/>
                </a:cubicBezTo>
                <a:cubicBezTo>
                  <a:pt x="1424065" y="1409215"/>
                  <a:pt x="1417615" y="1499284"/>
                  <a:pt x="1409075" y="1588958"/>
                </a:cubicBezTo>
                <a:cubicBezTo>
                  <a:pt x="1407577" y="1604688"/>
                  <a:pt x="1398426" y="1618735"/>
                  <a:pt x="1394085" y="1633928"/>
                </a:cubicBezTo>
                <a:cubicBezTo>
                  <a:pt x="1388425" y="1653737"/>
                  <a:pt x="1385015" y="1674156"/>
                  <a:pt x="1379095" y="1693889"/>
                </a:cubicBezTo>
                <a:cubicBezTo>
                  <a:pt x="1370014" y="1724158"/>
                  <a:pt x="1359108" y="1753850"/>
                  <a:pt x="1349115" y="1783830"/>
                </a:cubicBezTo>
                <a:cubicBezTo>
                  <a:pt x="1344118" y="1798820"/>
                  <a:pt x="1337224" y="1813306"/>
                  <a:pt x="1334125" y="1828800"/>
                </a:cubicBezTo>
                <a:cubicBezTo>
                  <a:pt x="1329128" y="1853784"/>
                  <a:pt x="1325838" y="1879170"/>
                  <a:pt x="1319134" y="1903751"/>
                </a:cubicBezTo>
                <a:cubicBezTo>
                  <a:pt x="1310819" y="1934239"/>
                  <a:pt x="1295352" y="1962704"/>
                  <a:pt x="1289154" y="1993692"/>
                </a:cubicBezTo>
                <a:cubicBezTo>
                  <a:pt x="1284157" y="2018676"/>
                  <a:pt x="1280868" y="2044062"/>
                  <a:pt x="1274164" y="2068643"/>
                </a:cubicBezTo>
                <a:cubicBezTo>
                  <a:pt x="1243300" y="2181814"/>
                  <a:pt x="1255027" y="2147742"/>
                  <a:pt x="1169233" y="2233535"/>
                </a:cubicBezTo>
                <a:cubicBezTo>
                  <a:pt x="1159239" y="2243528"/>
                  <a:pt x="1152660" y="2259046"/>
                  <a:pt x="1139252" y="2263515"/>
                </a:cubicBezTo>
                <a:lnTo>
                  <a:pt x="1004341" y="2308485"/>
                </a:lnTo>
                <a:cubicBezTo>
                  <a:pt x="989351" y="2313482"/>
                  <a:pt x="974699" y="2319644"/>
                  <a:pt x="959370" y="2323476"/>
                </a:cubicBezTo>
                <a:cubicBezTo>
                  <a:pt x="939383" y="2328473"/>
                  <a:pt x="919219" y="2332806"/>
                  <a:pt x="899410" y="2338466"/>
                </a:cubicBezTo>
                <a:cubicBezTo>
                  <a:pt x="884217" y="2342807"/>
                  <a:pt x="870118" y="2351496"/>
                  <a:pt x="854439" y="2353456"/>
                </a:cubicBezTo>
                <a:cubicBezTo>
                  <a:pt x="789793" y="2361537"/>
                  <a:pt x="724524" y="2363449"/>
                  <a:pt x="659567" y="2368446"/>
                </a:cubicBezTo>
                <a:cubicBezTo>
                  <a:pt x="639580" y="2373443"/>
                  <a:pt x="619928" y="2380049"/>
                  <a:pt x="599606" y="2383436"/>
                </a:cubicBezTo>
                <a:cubicBezTo>
                  <a:pt x="559869" y="2390059"/>
                  <a:pt x="519075" y="2389985"/>
                  <a:pt x="479685" y="2398426"/>
                </a:cubicBezTo>
                <a:cubicBezTo>
                  <a:pt x="448784" y="2405048"/>
                  <a:pt x="389744" y="2428407"/>
                  <a:pt x="389744" y="2428407"/>
                </a:cubicBezTo>
                <a:cubicBezTo>
                  <a:pt x="374754" y="2438400"/>
                  <a:pt x="358453" y="2446663"/>
                  <a:pt x="344774" y="2458387"/>
                </a:cubicBezTo>
                <a:lnTo>
                  <a:pt x="239843" y="2563318"/>
                </a:lnTo>
                <a:lnTo>
                  <a:pt x="209862" y="2593298"/>
                </a:lnTo>
                <a:lnTo>
                  <a:pt x="179882" y="2623279"/>
                </a:lnTo>
                <a:cubicBezTo>
                  <a:pt x="174885" y="2643266"/>
                  <a:pt x="170552" y="2663430"/>
                  <a:pt x="164892" y="2683239"/>
                </a:cubicBezTo>
                <a:cubicBezTo>
                  <a:pt x="160551" y="2698432"/>
                  <a:pt x="149902" y="2712409"/>
                  <a:pt x="149902" y="2728210"/>
                </a:cubicBezTo>
                <a:cubicBezTo>
                  <a:pt x="149902" y="2771111"/>
                  <a:pt x="163857" y="2817116"/>
                  <a:pt x="194872" y="2848131"/>
                </a:cubicBezTo>
                <a:cubicBezTo>
                  <a:pt x="207611" y="2860870"/>
                  <a:pt x="223284" y="2871015"/>
                  <a:pt x="239843" y="2878112"/>
                </a:cubicBezTo>
                <a:cubicBezTo>
                  <a:pt x="258779" y="2886228"/>
                  <a:pt x="279816" y="2888105"/>
                  <a:pt x="299803" y="2893102"/>
                </a:cubicBezTo>
                <a:cubicBezTo>
                  <a:pt x="479685" y="2888105"/>
                  <a:pt x="659734" y="2887328"/>
                  <a:pt x="839449" y="2878112"/>
                </a:cubicBezTo>
                <a:cubicBezTo>
                  <a:pt x="855230" y="2877303"/>
                  <a:pt x="869227" y="2867462"/>
                  <a:pt x="884420" y="2863121"/>
                </a:cubicBezTo>
                <a:cubicBezTo>
                  <a:pt x="922453" y="2852254"/>
                  <a:pt x="953410" y="2848544"/>
                  <a:pt x="989351" y="2833141"/>
                </a:cubicBezTo>
                <a:cubicBezTo>
                  <a:pt x="1009890" y="2824339"/>
                  <a:pt x="1028563" y="2811460"/>
                  <a:pt x="1049311" y="2803161"/>
                </a:cubicBezTo>
                <a:cubicBezTo>
                  <a:pt x="1049337" y="2803151"/>
                  <a:pt x="1161725" y="2765689"/>
                  <a:pt x="1184223" y="2758190"/>
                </a:cubicBezTo>
                <a:lnTo>
                  <a:pt x="1319134" y="2713220"/>
                </a:lnTo>
                <a:lnTo>
                  <a:pt x="1364105" y="2698230"/>
                </a:lnTo>
                <a:cubicBezTo>
                  <a:pt x="1379095" y="2693233"/>
                  <a:pt x="1393746" y="2687071"/>
                  <a:pt x="1409075" y="2683239"/>
                </a:cubicBezTo>
                <a:lnTo>
                  <a:pt x="1528997" y="2653259"/>
                </a:lnTo>
                <a:lnTo>
                  <a:pt x="1588957" y="2638269"/>
                </a:lnTo>
                <a:lnTo>
                  <a:pt x="1648918" y="2623279"/>
                </a:lnTo>
                <a:cubicBezTo>
                  <a:pt x="1663908" y="2613285"/>
                  <a:pt x="1677329" y="2600395"/>
                  <a:pt x="1693888" y="2593298"/>
                </a:cubicBezTo>
                <a:cubicBezTo>
                  <a:pt x="1712824" y="2585182"/>
                  <a:pt x="1734116" y="2584228"/>
                  <a:pt x="1753849" y="2578308"/>
                </a:cubicBezTo>
                <a:cubicBezTo>
                  <a:pt x="1784118" y="2569227"/>
                  <a:pt x="1813810" y="2558321"/>
                  <a:pt x="1843790" y="2548328"/>
                </a:cubicBezTo>
                <a:lnTo>
                  <a:pt x="1888761" y="2533338"/>
                </a:lnTo>
                <a:lnTo>
                  <a:pt x="2023672" y="2443397"/>
                </a:lnTo>
                <a:cubicBezTo>
                  <a:pt x="2038662" y="2433404"/>
                  <a:pt x="2055904" y="2426156"/>
                  <a:pt x="2068643" y="2413417"/>
                </a:cubicBezTo>
                <a:cubicBezTo>
                  <a:pt x="2078636" y="2403423"/>
                  <a:pt x="2090784" y="2395195"/>
                  <a:pt x="2098623" y="2383436"/>
                </a:cubicBezTo>
                <a:cubicBezTo>
                  <a:pt x="2111018" y="2364843"/>
                  <a:pt x="2114298" y="2340642"/>
                  <a:pt x="2128603" y="2323476"/>
                </a:cubicBezTo>
                <a:cubicBezTo>
                  <a:pt x="2140137" y="2309636"/>
                  <a:pt x="2158584" y="2303489"/>
                  <a:pt x="2173574" y="2293495"/>
                </a:cubicBezTo>
                <a:cubicBezTo>
                  <a:pt x="2193561" y="2263515"/>
                  <a:pt x="2222140" y="2237737"/>
                  <a:pt x="2233534" y="2203554"/>
                </a:cubicBezTo>
                <a:lnTo>
                  <a:pt x="2278505" y="2068643"/>
                </a:lnTo>
                <a:cubicBezTo>
                  <a:pt x="2283502" y="2053653"/>
                  <a:pt x="2290396" y="2039166"/>
                  <a:pt x="2293495" y="2023672"/>
                </a:cubicBezTo>
                <a:lnTo>
                  <a:pt x="2308485" y="1948721"/>
                </a:lnTo>
                <a:cubicBezTo>
                  <a:pt x="2303488" y="1748852"/>
                  <a:pt x="2302573" y="1548840"/>
                  <a:pt x="2293495" y="1349115"/>
                </a:cubicBezTo>
                <a:cubicBezTo>
                  <a:pt x="2292560" y="1328534"/>
                  <a:pt x="2282545" y="1309356"/>
                  <a:pt x="2278505" y="1289154"/>
                </a:cubicBezTo>
                <a:cubicBezTo>
                  <a:pt x="2272544" y="1259350"/>
                  <a:pt x="2267066" y="1229399"/>
                  <a:pt x="2263515" y="1199213"/>
                </a:cubicBezTo>
                <a:cubicBezTo>
                  <a:pt x="2257067" y="1144400"/>
                  <a:pt x="2255819" y="1089027"/>
                  <a:pt x="2248525" y="1034321"/>
                </a:cubicBezTo>
                <a:cubicBezTo>
                  <a:pt x="2245802" y="1013900"/>
                  <a:pt x="2237574" y="994563"/>
                  <a:pt x="2233534" y="974361"/>
                </a:cubicBezTo>
                <a:cubicBezTo>
                  <a:pt x="2227573" y="944557"/>
                  <a:pt x="2224505" y="914224"/>
                  <a:pt x="2218544" y="884420"/>
                </a:cubicBezTo>
                <a:cubicBezTo>
                  <a:pt x="2209133" y="837362"/>
                  <a:pt x="2202851" y="822351"/>
                  <a:pt x="2188564" y="779489"/>
                </a:cubicBezTo>
                <a:cubicBezTo>
                  <a:pt x="2183567" y="749509"/>
                  <a:pt x="2182308" y="718660"/>
                  <a:pt x="2173574" y="689548"/>
                </a:cubicBezTo>
                <a:cubicBezTo>
                  <a:pt x="2156748" y="633462"/>
                  <a:pt x="2108794" y="589966"/>
                  <a:pt x="2083633" y="539646"/>
                </a:cubicBezTo>
                <a:cubicBezTo>
                  <a:pt x="2073639" y="519659"/>
                  <a:pt x="2068195" y="496652"/>
                  <a:pt x="2053652" y="479685"/>
                </a:cubicBezTo>
                <a:cubicBezTo>
                  <a:pt x="2037393" y="460716"/>
                  <a:pt x="2011358" y="452381"/>
                  <a:pt x="1993692" y="434715"/>
                </a:cubicBezTo>
                <a:cubicBezTo>
                  <a:pt x="1980953" y="421976"/>
                  <a:pt x="1975680" y="403209"/>
                  <a:pt x="1963711" y="389744"/>
                </a:cubicBezTo>
                <a:cubicBezTo>
                  <a:pt x="1935543" y="358055"/>
                  <a:pt x="1903750" y="329783"/>
                  <a:pt x="1873770" y="299803"/>
                </a:cubicBezTo>
                <a:cubicBezTo>
                  <a:pt x="1858780" y="284813"/>
                  <a:pt x="1848911" y="261537"/>
                  <a:pt x="1828800" y="254833"/>
                </a:cubicBezTo>
                <a:lnTo>
                  <a:pt x="1783829" y="239843"/>
                </a:lnTo>
                <a:cubicBezTo>
                  <a:pt x="1768839" y="229849"/>
                  <a:pt x="1754973" y="217919"/>
                  <a:pt x="1738859" y="209862"/>
                </a:cubicBezTo>
                <a:cubicBezTo>
                  <a:pt x="1570653" y="125758"/>
                  <a:pt x="1852319" y="289686"/>
                  <a:pt x="1633928" y="164892"/>
                </a:cubicBezTo>
                <a:cubicBezTo>
                  <a:pt x="1618286" y="155954"/>
                  <a:pt x="1605420" y="142229"/>
                  <a:pt x="1588957" y="134912"/>
                </a:cubicBezTo>
                <a:cubicBezTo>
                  <a:pt x="1560079" y="122077"/>
                  <a:pt x="1528996" y="114925"/>
                  <a:pt x="1499016" y="104931"/>
                </a:cubicBezTo>
                <a:cubicBezTo>
                  <a:pt x="1484026" y="99934"/>
                  <a:pt x="1469540" y="93040"/>
                  <a:pt x="1454046" y="89941"/>
                </a:cubicBezTo>
                <a:cubicBezTo>
                  <a:pt x="1429062" y="84944"/>
                  <a:pt x="1403967" y="80478"/>
                  <a:pt x="1379095" y="74951"/>
                </a:cubicBezTo>
                <a:cubicBezTo>
                  <a:pt x="1358983" y="70482"/>
                  <a:pt x="1339690" y="61331"/>
                  <a:pt x="1319134" y="59961"/>
                </a:cubicBezTo>
                <a:cubicBezTo>
                  <a:pt x="1189411" y="51313"/>
                  <a:pt x="1059305" y="49968"/>
                  <a:pt x="929390" y="44971"/>
                </a:cubicBezTo>
                <a:lnTo>
                  <a:pt x="809469" y="29980"/>
                </a:lnTo>
                <a:cubicBezTo>
                  <a:pt x="625430" y="9531"/>
                  <a:pt x="713879" y="28568"/>
                  <a:pt x="599606" y="0"/>
                </a:cubicBezTo>
                <a:cubicBezTo>
                  <a:pt x="592393" y="515"/>
                  <a:pt x="375661" y="7154"/>
                  <a:pt x="314793" y="29980"/>
                </a:cubicBezTo>
                <a:cubicBezTo>
                  <a:pt x="297924" y="36306"/>
                  <a:pt x="283381" y="48097"/>
                  <a:pt x="269823" y="59961"/>
                </a:cubicBezTo>
                <a:cubicBezTo>
                  <a:pt x="243233" y="83228"/>
                  <a:pt x="161353" y="146085"/>
                  <a:pt x="194872" y="134912"/>
                </a:cubicBezTo>
                <a:lnTo>
                  <a:pt x="239843" y="1049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218" name="Picture 2" descr="在这里插入图片描述">
            <a:extLst>
              <a:ext uri="{FF2B5EF4-FFF2-40B4-BE49-F238E27FC236}">
                <a16:creationId xmlns:a16="http://schemas.microsoft.com/office/drawing/2014/main" id="{C94805DB-3303-2111-2413-EEE5EA67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82" y="1475438"/>
            <a:ext cx="8679305" cy="428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C627325C-62D6-5AF4-D3B7-15997ED2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3938" y="1582664"/>
            <a:ext cx="9054774" cy="418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52104E0-623F-322B-0414-7527CB050905}"/>
              </a:ext>
            </a:extLst>
          </p:cNvPr>
          <p:cNvSpPr/>
          <p:nvPr/>
        </p:nvSpPr>
        <p:spPr>
          <a:xfrm>
            <a:off x="-569626" y="1547933"/>
            <a:ext cx="1414639" cy="421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3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DE6C8297-F5F6-2C53-376B-C71343E7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4" y="1798628"/>
            <a:ext cx="10773892" cy="333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0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/pdf/1512.03385.pdf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FF103C-69BC-5C78-1EC0-4B965124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2" y="2390927"/>
            <a:ext cx="11008873" cy="29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4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Identity Mappings in Deep Residual Networks</a:t>
            </a:r>
            <a:r>
              <a:rPr lang="zh-CN" altLang="en-US" sz="1400" dirty="0"/>
              <a:t> 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/pdf/1603.05027.pdf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07C00B-8B02-5206-6659-DBF7578C8FAD}"/>
              </a:ext>
            </a:extLst>
          </p:cNvPr>
          <p:cNvSpPr/>
          <p:nvPr/>
        </p:nvSpPr>
        <p:spPr>
          <a:xfrm>
            <a:off x="1025912" y="4467073"/>
            <a:ext cx="3283540" cy="842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290" name="Picture 2" descr="在这里插入图片描述">
            <a:extLst>
              <a:ext uri="{FF2B5EF4-FFF2-40B4-BE49-F238E27FC236}">
                <a16:creationId xmlns:a16="http://schemas.microsoft.com/office/drawing/2014/main" id="{D4B67DA0-C896-9E82-76CC-FE1A905C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035050"/>
            <a:ext cx="92583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8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660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基础信息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9159983-6B83-5841-9CFD-E473D6CA2774}"/>
              </a:ext>
            </a:extLst>
          </p:cNvPr>
          <p:cNvSpPr txBox="1"/>
          <p:nvPr/>
        </p:nvSpPr>
        <p:spPr>
          <a:xfrm>
            <a:off x="1025912" y="2510279"/>
            <a:ext cx="136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截止到</a:t>
            </a:r>
            <a:r>
              <a:rPr kumimoji="1" lang="en-US" altLang="zh-CN" dirty="0"/>
              <a:t>2022-4-20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6DEB8A-E4C5-254F-956B-82903B760F81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attern_logo1.png" descr="pattern_logo1.png">
            <a:extLst>
              <a:ext uri="{FF2B5EF4-FFF2-40B4-BE49-F238E27FC236}">
                <a16:creationId xmlns:a16="http://schemas.microsoft.com/office/drawing/2014/main" id="{727A2206-77D5-0D4C-9165-EFB77442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ext.png" descr="text.png">
            <a:extLst>
              <a:ext uri="{FF2B5EF4-FFF2-40B4-BE49-F238E27FC236}">
                <a16:creationId xmlns:a16="http://schemas.microsoft.com/office/drawing/2014/main" id="{ACB49320-A260-344E-BEE6-027B30C6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9146F3-1463-9B27-E710-9719C551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08" y="1082800"/>
            <a:ext cx="9668641" cy="486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基础信息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045EE0-9A92-8842-9A25-0DAF4EAB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35" y="1264680"/>
            <a:ext cx="1794482" cy="179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B30249-27F2-3142-8369-D7509392B8F1}"/>
              </a:ext>
            </a:extLst>
          </p:cNvPr>
          <p:cNvSpPr/>
          <p:nvPr/>
        </p:nvSpPr>
        <p:spPr>
          <a:xfrm>
            <a:off x="470765" y="3537727"/>
            <a:ext cx="50677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/>
              <a:t>University of Toronto Toronto, ON Ph.D. Computer Science 2017 - ongoing – Generative modeling, representation learning, and differential equations in machine learning. – Supervisor: David </a:t>
            </a:r>
            <a:r>
              <a:rPr lang="en" altLang="zh-CN" sz="1400" dirty="0" err="1"/>
              <a:t>Duvenaud</a:t>
            </a:r>
            <a:r>
              <a:rPr lang="en" altLang="zh-CN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/>
              <a:t>University of British Columbia Vancouver, BC M.Sc. Computer Science (Research Thesis Track) 2015 - 2017 – Research thesis on kernel methods and probabilistic modeling applied to computer vision. – Supervisor: Mark Schmidt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400" dirty="0"/>
              <a:t>University of British Columbia Vancouver, BC B.Sc. Combined </a:t>
            </a:r>
            <a:r>
              <a:rPr lang="en" altLang="zh-CN" sz="1400" dirty="0" err="1"/>
              <a:t>Honours</a:t>
            </a:r>
            <a:r>
              <a:rPr lang="en" altLang="zh-CN" sz="1400" dirty="0"/>
              <a:t> in Statistics and Computer Science 2010 - 2015 – Awarded the annual Nash Medal for “most outstanding graduating student” in Statistics.</a:t>
            </a:r>
            <a:endParaRPr lang="zh-CN" altLang="en-US" sz="1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7AA459-959A-7140-8247-880C0075ECE7}"/>
              </a:ext>
            </a:extLst>
          </p:cNvPr>
          <p:cNvSpPr/>
          <p:nvPr/>
        </p:nvSpPr>
        <p:spPr>
          <a:xfrm>
            <a:off x="849897" y="3160331"/>
            <a:ext cx="2154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24242"/>
                </a:solidFill>
                <a:latin typeface="Helvetica Neue" panose="02000503000000020004" pitchFamily="2" charset="0"/>
              </a:rPr>
              <a:t>Ricky Tian Qi Chen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8932EE-0B5F-7349-963F-14B6F913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819"/>
            <a:ext cx="5067777" cy="3447750"/>
          </a:xfrm>
          <a:prstGeom prst="rect">
            <a:avLst/>
          </a:prstGeom>
        </p:spPr>
      </p:pic>
      <p:pic>
        <p:nvPicPr>
          <p:cNvPr id="1028" name="Picture 4" descr="David Duvenaud">
            <a:extLst>
              <a:ext uri="{FF2B5EF4-FFF2-40B4-BE49-F238E27FC236}">
                <a16:creationId xmlns:a16="http://schemas.microsoft.com/office/drawing/2014/main" id="{5175CE6A-AF29-9542-B9C9-1672BA8CC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635" y="3847047"/>
            <a:ext cx="1306159" cy="198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C916A6C-A3D1-234E-8B24-15E46BB3D7FF}"/>
              </a:ext>
            </a:extLst>
          </p:cNvPr>
          <p:cNvSpPr/>
          <p:nvPr/>
        </p:nvSpPr>
        <p:spPr>
          <a:xfrm>
            <a:off x="7804658" y="5436376"/>
            <a:ext cx="2810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David </a:t>
            </a:r>
            <a:r>
              <a:rPr lang="en" altLang="zh-CN" dirty="0" err="1"/>
              <a:t>Kristjanson</a:t>
            </a:r>
            <a:r>
              <a:rPr lang="en" altLang="zh-CN" dirty="0"/>
              <a:t> </a:t>
            </a:r>
            <a:r>
              <a:rPr lang="en" altLang="zh-CN" dirty="0" err="1"/>
              <a:t>Duvenaud</a:t>
            </a:r>
            <a:endParaRPr lang="en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8639F4-1D24-8540-B30F-5AEE6225B774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attern_logo1.png" descr="pattern_logo1.png">
            <a:extLst>
              <a:ext uri="{FF2B5EF4-FFF2-40B4-BE49-F238E27FC236}">
                <a16:creationId xmlns:a16="http://schemas.microsoft.com/office/drawing/2014/main" id="{513F559B-F9F7-8A46-A4F0-9A67C16E8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text.png" descr="text.png">
            <a:extLst>
              <a:ext uri="{FF2B5EF4-FFF2-40B4-BE49-F238E27FC236}">
                <a16:creationId xmlns:a16="http://schemas.microsoft.com/office/drawing/2014/main" id="{B6ED88CB-FDA6-B44B-99FA-B3B08F506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950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 23">
            <a:extLst>
              <a:ext uri="{FF2B5EF4-FFF2-40B4-BE49-F238E27FC236}">
                <a16:creationId xmlns:a16="http://schemas.microsoft.com/office/drawing/2014/main" id="{41255B5F-9165-1CCC-E1F8-BEAA251265B2}"/>
              </a:ext>
            </a:extLst>
          </p:cNvPr>
          <p:cNvGrpSpPr/>
          <p:nvPr/>
        </p:nvGrpSpPr>
        <p:grpSpPr>
          <a:xfrm>
            <a:off x="635619" y="2456923"/>
            <a:ext cx="5082843" cy="2387600"/>
            <a:chOff x="4544703" y="1317630"/>
            <a:chExt cx="5082843" cy="2387600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D327BD01-7608-9551-CBF3-880FF3F8D2FC}"/>
                </a:ext>
              </a:extLst>
            </p:cNvPr>
            <p:cNvSpPr txBox="1">
              <a:spLocks/>
            </p:cNvSpPr>
            <p:nvPr/>
          </p:nvSpPr>
          <p:spPr>
            <a:xfrm>
              <a:off x="4544703" y="1317630"/>
              <a:ext cx="5082843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kumimoji="1" lang="en-US" altLang="zh-CN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Deep            Learning</a:t>
              </a:r>
              <a:endParaRPr kumimoji="1" lang="zh-CN" altLang="en-US" dirty="0"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7A0223-D765-BE78-DDC6-FEEBB123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3501" y="1317630"/>
              <a:ext cx="3203519" cy="2058127"/>
            </a:xfrm>
            <a:prstGeom prst="rect">
              <a:avLst/>
            </a:prstGeom>
          </p:spPr>
        </p:pic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264E955-FDB0-A7CE-3645-E39F2959C773}"/>
              </a:ext>
            </a:extLst>
          </p:cNvPr>
          <p:cNvCxnSpPr/>
          <p:nvPr/>
        </p:nvCxnSpPr>
        <p:spPr>
          <a:xfrm flipV="1">
            <a:off x="5718462" y="2456923"/>
            <a:ext cx="999067" cy="10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648BD-0C3A-0946-8F7B-EBD6906AFFAB}"/>
              </a:ext>
            </a:extLst>
          </p:cNvPr>
          <p:cNvSpPr txBox="1"/>
          <p:nvPr/>
        </p:nvSpPr>
        <p:spPr>
          <a:xfrm>
            <a:off x="7310196" y="1881189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Deep?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18F414-524B-2E70-6AF3-2F9C34D01633}"/>
              </a:ext>
            </a:extLst>
          </p:cNvPr>
          <p:cNvSpPr txBox="1"/>
          <p:nvPr/>
        </p:nvSpPr>
        <p:spPr>
          <a:xfrm>
            <a:off x="7310196" y="4780558"/>
            <a:ext cx="3824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Representation</a:t>
            </a:r>
            <a:r>
              <a:rPr kumimoji="1" lang="zh-CN" altLang="en-US" sz="4000" dirty="0">
                <a:latin typeface="+mj-lt"/>
              </a:rPr>
              <a:t> </a:t>
            </a:r>
            <a:r>
              <a:rPr kumimoji="1" lang="en-US" altLang="zh-CN" sz="4000" dirty="0">
                <a:latin typeface="+mj-lt"/>
              </a:rPr>
              <a:t>Learning</a:t>
            </a:r>
            <a:endParaRPr kumimoji="1" lang="zh-CN" altLang="en-US" sz="4000" dirty="0">
              <a:latin typeface="+mj-lt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B65EB7-5008-39DB-D12E-DE300A420341}"/>
              </a:ext>
            </a:extLst>
          </p:cNvPr>
          <p:cNvCxnSpPr/>
          <p:nvPr/>
        </p:nvCxnSpPr>
        <p:spPr>
          <a:xfrm>
            <a:off x="5718462" y="4088095"/>
            <a:ext cx="999067" cy="91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9F79F94-8C56-33F4-CD71-BAF79A875F88}"/>
              </a:ext>
            </a:extLst>
          </p:cNvPr>
          <p:cNvCxnSpPr/>
          <p:nvPr/>
        </p:nvCxnSpPr>
        <p:spPr>
          <a:xfrm flipV="1">
            <a:off x="7419693" y="1558013"/>
            <a:ext cx="1111029" cy="13542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F199337A-9D8E-7A05-9A81-A554E982FF69}"/>
              </a:ext>
            </a:extLst>
          </p:cNvPr>
          <p:cNvCxnSpPr>
            <a:cxnSpLocks/>
          </p:cNvCxnSpPr>
          <p:nvPr/>
        </p:nvCxnSpPr>
        <p:spPr>
          <a:xfrm flipH="1" flipV="1">
            <a:off x="7419693" y="1579344"/>
            <a:ext cx="1111029" cy="13329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F159A-403C-77B8-9A5D-84869C70452F}"/>
              </a:ext>
            </a:extLst>
          </p:cNvPr>
          <p:cNvCxnSpPr>
            <a:cxnSpLocks/>
          </p:cNvCxnSpPr>
          <p:nvPr/>
        </p:nvCxnSpPr>
        <p:spPr>
          <a:xfrm>
            <a:off x="5759639" y="3862341"/>
            <a:ext cx="1067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B6AF39A-6462-DE74-A64F-078B81D8FC1E}"/>
              </a:ext>
            </a:extLst>
          </p:cNvPr>
          <p:cNvSpPr txBox="1"/>
          <p:nvPr/>
        </p:nvSpPr>
        <p:spPr>
          <a:xfrm>
            <a:off x="7166504" y="3597635"/>
            <a:ext cx="463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+mj-lt"/>
              </a:rPr>
              <a:t>Automatic</a:t>
            </a:r>
            <a:r>
              <a:rPr kumimoji="1" lang="zh-CN" altLang="en-US" sz="3200" dirty="0">
                <a:latin typeface="+mj-lt"/>
              </a:rPr>
              <a:t> </a:t>
            </a:r>
            <a:r>
              <a:rPr kumimoji="1" lang="en-US" altLang="zh-CN" sz="3200" dirty="0">
                <a:latin typeface="+mj-lt"/>
              </a:rPr>
              <a:t>Differentiation</a:t>
            </a:r>
            <a:endParaRPr kumimoji="1" lang="zh-CN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169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300919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1010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93BB0C-D665-7584-231A-A52FA1F86D39}"/>
                  </a:ext>
                </a:extLst>
              </p:cNvPr>
              <p:cNvSpPr txBox="1"/>
              <p:nvPr/>
            </p:nvSpPr>
            <p:spPr>
              <a:xfrm>
                <a:off x="6595672" y="2334882"/>
                <a:ext cx="25285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E93BB0C-D665-7584-231A-A52FA1F8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2" y="2334882"/>
                <a:ext cx="2528577" cy="430887"/>
              </a:xfrm>
              <a:prstGeom prst="rect">
                <a:avLst/>
              </a:prstGeom>
              <a:blipFill>
                <a:blip r:embed="rId5"/>
                <a:stretch>
                  <a:fillRect l="-1500" t="-2857" r="-500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5574A011-D747-63C0-B7E6-1D1E3665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349382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146B88-3111-C33D-5279-EF6285B6B857}"/>
                  </a:ext>
                </a:extLst>
              </p:cNvPr>
              <p:cNvSpPr txBox="1"/>
              <p:nvPr/>
            </p:nvSpPr>
            <p:spPr>
              <a:xfrm>
                <a:off x="6595672" y="2893107"/>
                <a:ext cx="26368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D146B88-3111-C33D-5279-EF6285B6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2" y="2893107"/>
                <a:ext cx="2636811" cy="430887"/>
              </a:xfrm>
              <a:prstGeom prst="rect">
                <a:avLst/>
              </a:prstGeom>
              <a:blipFill>
                <a:blip r:embed="rId6"/>
                <a:stretch>
                  <a:fillRect t="-2941" b="-3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/>
              <p:nvPr/>
            </p:nvSpPr>
            <p:spPr>
              <a:xfrm>
                <a:off x="6595672" y="4655639"/>
                <a:ext cx="3297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2" y="4655639"/>
                <a:ext cx="3297569" cy="430887"/>
              </a:xfrm>
              <a:prstGeom prst="rect">
                <a:avLst/>
              </a:prstGeom>
              <a:blipFill>
                <a:blip r:embed="rId7"/>
                <a:stretch>
                  <a:fillRect l="-1149" t="-2857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9D4153-F183-0992-C591-AA01EF8177EC}"/>
                  </a:ext>
                </a:extLst>
              </p:cNvPr>
              <p:cNvSpPr txBox="1"/>
              <p:nvPr/>
            </p:nvSpPr>
            <p:spPr>
              <a:xfrm>
                <a:off x="7522831" y="3629506"/>
                <a:ext cx="464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89D4153-F183-0992-C591-AA01EF81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31" y="3629506"/>
                <a:ext cx="4646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3072B8-DFF5-6D20-4E06-AEE62B50FDAB}"/>
                  </a:ext>
                </a:extLst>
              </p:cNvPr>
              <p:cNvSpPr txBox="1"/>
              <p:nvPr/>
            </p:nvSpPr>
            <p:spPr>
              <a:xfrm>
                <a:off x="7522830" y="4019019"/>
                <a:ext cx="464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63072B8-DFF5-6D20-4E06-AEE62B50F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830" y="4019019"/>
                <a:ext cx="46469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5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Residual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Differential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1010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74A011-D747-63C0-B7E6-1D1E3665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349382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/>
              <p:nvPr/>
            </p:nvSpPr>
            <p:spPr>
              <a:xfrm>
                <a:off x="6510261" y="2304865"/>
                <a:ext cx="3297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2304865"/>
                <a:ext cx="3297569" cy="430887"/>
              </a:xfrm>
              <a:prstGeom prst="rect">
                <a:avLst/>
              </a:prstGeom>
              <a:blipFill>
                <a:blip r:embed="rId5"/>
                <a:stretch>
                  <a:fillRect l="-766" t="-2857" r="-38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/>
              <p:nvPr/>
            </p:nvSpPr>
            <p:spPr>
              <a:xfrm>
                <a:off x="6510260" y="3542217"/>
                <a:ext cx="3297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0" y="3542217"/>
                <a:ext cx="3297569" cy="430887"/>
              </a:xfrm>
              <a:prstGeom prst="rect">
                <a:avLst/>
              </a:prstGeom>
              <a:blipFill>
                <a:blip r:embed="rId6"/>
                <a:stretch>
                  <a:fillRect l="-766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/>
              <p:nvPr/>
            </p:nvSpPr>
            <p:spPr>
              <a:xfrm>
                <a:off x="6510261" y="4890329"/>
                <a:ext cx="22009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4890329"/>
                <a:ext cx="2200987" cy="430887"/>
              </a:xfrm>
              <a:prstGeom prst="rect">
                <a:avLst/>
              </a:prstGeom>
              <a:blipFill>
                <a:blip r:embed="rId7"/>
                <a:stretch>
                  <a:fillRect l="-3448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FD0F8E11-0867-4A03-0934-3B035114A260}"/>
              </a:ext>
            </a:extLst>
          </p:cNvPr>
          <p:cNvSpPr/>
          <p:nvPr/>
        </p:nvSpPr>
        <p:spPr>
          <a:xfrm>
            <a:off x="7610754" y="4260762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874BE2FB-D0A6-1894-E14C-047827147FAD}"/>
              </a:ext>
            </a:extLst>
          </p:cNvPr>
          <p:cNvSpPr/>
          <p:nvPr/>
        </p:nvSpPr>
        <p:spPr>
          <a:xfrm>
            <a:off x="7592992" y="3049556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3553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1D177CD-5F97-A17F-DBB9-40DA296B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31010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574A011-D747-63C0-B7E6-1D1E3665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3493826"/>
            <a:ext cx="4192568" cy="22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/>
              <p:nvPr/>
            </p:nvSpPr>
            <p:spPr>
              <a:xfrm>
                <a:off x="6510261" y="2304865"/>
                <a:ext cx="3706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5B50662-22AD-44B9-812D-8F31B931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2304865"/>
                <a:ext cx="3706143" cy="430887"/>
              </a:xfrm>
              <a:prstGeom prst="rect">
                <a:avLst/>
              </a:prstGeom>
              <a:blipFill>
                <a:blip r:embed="rId5"/>
                <a:stretch>
                  <a:fillRect l="-683" t="-2857" r="-341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/>
              <p:nvPr/>
            </p:nvSpPr>
            <p:spPr>
              <a:xfrm>
                <a:off x="6510260" y="3542217"/>
                <a:ext cx="37061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82B8A88-BC92-EB56-D0E0-9D18026B7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0" y="3542217"/>
                <a:ext cx="3706143" cy="430887"/>
              </a:xfrm>
              <a:prstGeom prst="rect">
                <a:avLst/>
              </a:prstGeom>
              <a:blipFill>
                <a:blip r:embed="rId6"/>
                <a:stretch>
                  <a:fillRect l="-683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/>
              <p:nvPr/>
            </p:nvSpPr>
            <p:spPr>
              <a:xfrm>
                <a:off x="6510261" y="4890329"/>
                <a:ext cx="26095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738EC21-5780-41A4-D159-0F48109ED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261" y="4890329"/>
                <a:ext cx="2609561" cy="430887"/>
              </a:xfrm>
              <a:prstGeom prst="rect">
                <a:avLst/>
              </a:prstGeom>
              <a:blipFill>
                <a:blip r:embed="rId7"/>
                <a:stretch>
                  <a:fillRect l="-2899" b="-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FD0F8E11-0867-4A03-0934-3B035114A260}"/>
              </a:ext>
            </a:extLst>
          </p:cNvPr>
          <p:cNvSpPr/>
          <p:nvPr/>
        </p:nvSpPr>
        <p:spPr>
          <a:xfrm>
            <a:off x="7610754" y="4260762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874BE2FB-D0A6-1894-E14C-047827147FAD}"/>
              </a:ext>
            </a:extLst>
          </p:cNvPr>
          <p:cNvSpPr/>
          <p:nvPr/>
        </p:nvSpPr>
        <p:spPr>
          <a:xfrm>
            <a:off x="7592992" y="3049556"/>
            <a:ext cx="259082" cy="3147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273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Correspondence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5388B89-A4E5-2440-B69B-ACD5D921C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1379563"/>
            <a:ext cx="4460053" cy="442617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DE2BFD1-665A-AC47-8A8D-B19A5C5BB3AC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pattern_logo1.png" descr="pattern_logo1.png">
            <a:extLst>
              <a:ext uri="{FF2B5EF4-FFF2-40B4-BE49-F238E27FC236}">
                <a16:creationId xmlns:a16="http://schemas.microsoft.com/office/drawing/2014/main" id="{C6B42246-8271-8045-BFFE-773D24D2F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text.png" descr="text.png">
            <a:extLst>
              <a:ext uri="{FF2B5EF4-FFF2-40B4-BE49-F238E27FC236}">
                <a16:creationId xmlns:a16="http://schemas.microsoft.com/office/drawing/2014/main" id="{23169FEA-0A2F-A44F-9D47-64DB68C44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780FCD0-60A6-9266-2871-52DD3E4E4470}"/>
                  </a:ext>
                </a:extLst>
              </p:cNvPr>
              <p:cNvSpPr txBox="1"/>
              <p:nvPr/>
            </p:nvSpPr>
            <p:spPr>
              <a:xfrm>
                <a:off x="7210962" y="1387526"/>
                <a:ext cx="25022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780FCD0-60A6-9266-2871-52DD3E4E4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62" y="1387526"/>
                <a:ext cx="2502288" cy="430887"/>
              </a:xfrm>
              <a:prstGeom prst="rect">
                <a:avLst/>
              </a:prstGeom>
              <a:blipFill>
                <a:blip r:embed="rId6"/>
                <a:stretch>
                  <a:fillRect l="-3030" t="-2857" b="-3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6F2D2C69-E0EC-2912-4FDF-0E23E818C1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736172"/>
                  </p:ext>
                </p:extLst>
              </p:nvPr>
            </p:nvGraphicFramePr>
            <p:xfrm>
              <a:off x="5306516" y="1929702"/>
              <a:ext cx="6311180" cy="387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92710">
                      <a:extLst>
                        <a:ext uri="{9D8B030D-6E8A-4147-A177-3AD203B41FA5}">
                          <a16:colId xmlns:a16="http://schemas.microsoft.com/office/drawing/2014/main" val="473500416"/>
                        </a:ext>
                      </a:extLst>
                    </a:gridCol>
                    <a:gridCol w="2818470">
                      <a:extLst>
                        <a:ext uri="{9D8B030D-6E8A-4147-A177-3AD203B41FA5}">
                          <a16:colId xmlns:a16="http://schemas.microsoft.com/office/drawing/2014/main" val="41678239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Residual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ODE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07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Layer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Time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8557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Total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Number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of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Layers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Infinite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6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Inputs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Initial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Condition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z=z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284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n: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z(t=T)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with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1374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Forward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computation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set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activations)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r>
                            <a:rPr lang="en-US" altLang="zh-CN" dirty="0"/>
                            <a:t>,x</a:t>
                          </a:r>
                          <a:r>
                            <a:rPr lang="en-US" altLang="zh-CN" baseline="-25000" dirty="0"/>
                            <a:t>1</a:t>
                          </a:r>
                          <a:r>
                            <a:rPr lang="en-US" altLang="zh-CN" dirty="0"/>
                            <a:t>,..,y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Trajectory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x(t)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16587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Loss function: L(y)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aseline="0" dirty="0"/>
                            <a:t>Loss function: L(z(t=T))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653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Learning: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Adjusting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parameters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</a:t>
                          </a:r>
                          <a:r>
                            <a:rPr lang="en-US" altLang="zh-CN" baseline="-25000" dirty="0"/>
                            <a:t>1</a:t>
                          </a:r>
                          <a:r>
                            <a:rPr lang="en-US" altLang="zh-CN" dirty="0"/>
                            <a:t>,W</a:t>
                          </a:r>
                          <a:r>
                            <a:rPr lang="en-US" altLang="zh-CN" baseline="-25000" dirty="0"/>
                            <a:t>2</a:t>
                          </a:r>
                          <a:r>
                            <a:rPr lang="en-US" altLang="zh-CN" dirty="0"/>
                            <a:t>,…,</a:t>
                          </a:r>
                          <a:r>
                            <a:rPr lang="en-US" altLang="zh-CN" dirty="0" err="1"/>
                            <a:t>W</a:t>
                          </a:r>
                          <a:r>
                            <a:rPr lang="en-US" altLang="zh-CN" baseline="-25000" dirty="0" err="1"/>
                            <a:t>n</a:t>
                          </a:r>
                          <a:r>
                            <a:rPr lang="en-US" altLang="zh-CN" baseline="-25000" dirty="0"/>
                            <a:t> </a:t>
                          </a:r>
                          <a:r>
                            <a:rPr lang="en-US" altLang="zh-CN" baseline="0" dirty="0"/>
                            <a:t>by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baseline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Adjusting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parameters</a:t>
                          </a:r>
                          <a:r>
                            <a:rPr lang="zh-CN" alt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dirty="0"/>
                            <a:t> by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2860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Back Propagation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dirty="0"/>
                            <a:t>Adjoint equation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28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4">
                <a:extLst>
                  <a:ext uri="{FF2B5EF4-FFF2-40B4-BE49-F238E27FC236}">
                    <a16:creationId xmlns:a16="http://schemas.microsoft.com/office/drawing/2014/main" id="{6F2D2C69-E0EC-2912-4FDF-0E23E818C1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736172"/>
                  </p:ext>
                </p:extLst>
              </p:nvPr>
            </p:nvGraphicFramePr>
            <p:xfrm>
              <a:off x="5306516" y="1929702"/>
              <a:ext cx="6311180" cy="3876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92710">
                      <a:extLst>
                        <a:ext uri="{9D8B030D-6E8A-4147-A177-3AD203B41FA5}">
                          <a16:colId xmlns:a16="http://schemas.microsoft.com/office/drawing/2014/main" val="473500416"/>
                        </a:ext>
                      </a:extLst>
                    </a:gridCol>
                    <a:gridCol w="2818470">
                      <a:extLst>
                        <a:ext uri="{9D8B030D-6E8A-4147-A177-3AD203B41FA5}">
                          <a16:colId xmlns:a16="http://schemas.microsoft.com/office/drawing/2014/main" val="41678239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Residual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ODE</a:t>
                          </a:r>
                          <a:r>
                            <a:rPr lang="zh-CN" alt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Network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40783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Layer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i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Time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8557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Total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Number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of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Layers</a:t>
                          </a:r>
                          <a:r>
                            <a:rPr lang="zh-CN" altLang="en-US" baseline="0" dirty="0"/>
                            <a:t> </a:t>
                          </a:r>
                          <a:r>
                            <a:rPr lang="en-US" altLang="zh-CN" baseline="0" dirty="0"/>
                            <a:t>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Infinite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746289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Inputs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Initial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Condition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z=z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284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Output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n: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z(t=T)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with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z</a:t>
                          </a:r>
                          <a:r>
                            <a:rPr lang="en-US" altLang="zh-CN" baseline="-25000" dirty="0"/>
                            <a:t>0</a:t>
                          </a:r>
                          <a:endParaRPr lang="zh-CN" altLang="en-US" baseline="-25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13746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Forward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computation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(A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set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of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activations)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</a:t>
                          </a:r>
                          <a:r>
                            <a:rPr lang="en-US" altLang="zh-CN" baseline="-25000" dirty="0"/>
                            <a:t>0</a:t>
                          </a:r>
                          <a:r>
                            <a:rPr lang="en-US" altLang="zh-CN" dirty="0"/>
                            <a:t>,x</a:t>
                          </a:r>
                          <a:r>
                            <a:rPr lang="en-US" altLang="zh-CN" baseline="-25000" dirty="0"/>
                            <a:t>1</a:t>
                          </a:r>
                          <a:r>
                            <a:rPr lang="en-US" altLang="zh-CN" dirty="0"/>
                            <a:t>,..,y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A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solution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Trajectory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x(t)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16587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Loss function: L(y)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aseline="0" dirty="0"/>
                            <a:t>Loss function: L(z(t=T))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6531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t="-449020" r="-81159" b="-7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7"/>
                          <a:stretch>
                            <a:fillRect l="-124324" t="-449020" r="-901" b="-7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28604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baseline="0" dirty="0"/>
                            <a:t>Back Propagation</a:t>
                          </a:r>
                          <a:endParaRPr lang="zh-CN" altLang="en-US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US" altLang="zh-CN" dirty="0"/>
                            <a:t>Adjoint equation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42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041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161723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ODE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extLst>
              <a:ext uri="{FF2B5EF4-FFF2-40B4-BE49-F238E27FC236}">
                <a16:creationId xmlns:a16="http://schemas.microsoft.com/office/drawing/2014/main" id="{F4AFA923-0F0C-E148-A2CA-A77B81C0631E}"/>
              </a:ext>
            </a:extLst>
          </p:cNvPr>
          <p:cNvSpPr/>
          <p:nvPr/>
        </p:nvSpPr>
        <p:spPr>
          <a:xfrm>
            <a:off x="5444194" y="2899536"/>
            <a:ext cx="1758462" cy="1181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Neural ODE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122" name="Picture 2" descr="最後一屆ImageNet大規模視覺識別大賽(ILSVRC2017) 順利落幕, 而WebVision圖像大賽會是下一個ImageNet大賽嗎? –  Dosudo矽谷工程師deep learning newsletter">
            <a:extLst>
              <a:ext uri="{FF2B5EF4-FFF2-40B4-BE49-F238E27FC236}">
                <a16:creationId xmlns:a16="http://schemas.microsoft.com/office/drawing/2014/main" id="{DC69B458-FFD2-AB46-B538-B8777645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9" y="1516413"/>
            <a:ext cx="2932770" cy="16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72061AA-3B67-1942-A3DD-06C713E4CAAB}"/>
              </a:ext>
            </a:extLst>
          </p:cNvPr>
          <p:cNvCxnSpPr>
            <a:cxnSpLocks/>
          </p:cNvCxnSpPr>
          <p:nvPr/>
        </p:nvCxnSpPr>
        <p:spPr>
          <a:xfrm>
            <a:off x="3846998" y="2504049"/>
            <a:ext cx="911140" cy="679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ow (not) to use Machine Learning for time series forecasting: The sequel">
            <a:extLst>
              <a:ext uri="{FF2B5EF4-FFF2-40B4-BE49-F238E27FC236}">
                <a16:creationId xmlns:a16="http://schemas.microsoft.com/office/drawing/2014/main" id="{5CC93D7C-3761-1A4A-9C6B-23C732C8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" y="3863225"/>
            <a:ext cx="3099309" cy="200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F4F5222-1753-4046-9DFD-A3396B104F77}"/>
              </a:ext>
            </a:extLst>
          </p:cNvPr>
          <p:cNvCxnSpPr>
            <a:cxnSpLocks/>
          </p:cNvCxnSpPr>
          <p:nvPr/>
        </p:nvCxnSpPr>
        <p:spPr>
          <a:xfrm flipV="1">
            <a:off x="3846998" y="3863225"/>
            <a:ext cx="964153" cy="107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032711-2241-D742-A848-C352B8A83A47}"/>
              </a:ext>
            </a:extLst>
          </p:cNvPr>
          <p:cNvSpPr txBox="1"/>
          <p:nvPr/>
        </p:nvSpPr>
        <p:spPr>
          <a:xfrm>
            <a:off x="4139931" y="1885071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带标注数据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Zi,Yi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D8E621-7DFA-0F4B-8597-0E7941D146B5}"/>
              </a:ext>
            </a:extLst>
          </p:cNvPr>
          <p:cNvSpPr txBox="1"/>
          <p:nvPr/>
        </p:nvSpPr>
        <p:spPr>
          <a:xfrm>
            <a:off x="4139931" y="4863264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时间序列数据</a:t>
            </a:r>
            <a:r>
              <a:rPr kumimoji="1" lang="en-US" altLang="zh-CN" dirty="0"/>
              <a:t>(Z1,Z2,…)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D5BF8C4-C6CC-C343-8FC6-56509704D2F8}"/>
              </a:ext>
            </a:extLst>
          </p:cNvPr>
          <p:cNvCxnSpPr>
            <a:cxnSpLocks/>
          </p:cNvCxnSpPr>
          <p:nvPr/>
        </p:nvCxnSpPr>
        <p:spPr>
          <a:xfrm>
            <a:off x="7202656" y="3452861"/>
            <a:ext cx="422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/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blipFill>
                <a:blip r:embed="rId5"/>
                <a:stretch>
                  <a:fillRect l="-2941" t="-9524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143D76B-7ABE-D04B-A602-51D437016AA8}"/>
              </a:ext>
            </a:extLst>
          </p:cNvPr>
          <p:cNvCxnSpPr>
            <a:cxnSpLocks/>
          </p:cNvCxnSpPr>
          <p:nvPr/>
        </p:nvCxnSpPr>
        <p:spPr>
          <a:xfrm flipV="1">
            <a:off x="9138515" y="2626202"/>
            <a:ext cx="437212" cy="54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/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Z</a:t>
                </a:r>
                <a:r>
                  <a:rPr kumimoji="1" lang="en-US" altLang="zh-CN" b="0" baseline="-25000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</m:oMath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blipFill>
                <a:blip r:embed="rId6"/>
                <a:stretch>
                  <a:fillRect l="-6667" t="-272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ACA3925-DD72-2A44-949A-4643A607E7F2}"/>
              </a:ext>
            </a:extLst>
          </p:cNvPr>
          <p:cNvCxnSpPr>
            <a:cxnSpLocks/>
          </p:cNvCxnSpPr>
          <p:nvPr/>
        </p:nvCxnSpPr>
        <p:spPr>
          <a:xfrm>
            <a:off x="9113640" y="3709033"/>
            <a:ext cx="462087" cy="372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/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blipFill>
                <a:blip r:embed="rId7"/>
                <a:stretch>
                  <a:fillRect l="-4819" r="-241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E848A54-83D0-2A4E-9EF4-6E565BD8A6F7}"/>
              </a:ext>
            </a:extLst>
          </p:cNvPr>
          <p:cNvCxnSpPr/>
          <p:nvPr/>
        </p:nvCxnSpPr>
        <p:spPr>
          <a:xfrm>
            <a:off x="8102991" y="1885071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5AF220C-4AE7-F84E-8952-172202CD2200}"/>
              </a:ext>
            </a:extLst>
          </p:cNvPr>
          <p:cNvCxnSpPr>
            <a:cxnSpLocks/>
          </p:cNvCxnSpPr>
          <p:nvPr/>
        </p:nvCxnSpPr>
        <p:spPr>
          <a:xfrm flipV="1">
            <a:off x="8255391" y="436469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C70CE04B-373A-9747-9AB5-37C61A2642D6}"/>
              </a:ext>
            </a:extLst>
          </p:cNvPr>
          <p:cNvSpPr/>
          <p:nvPr/>
        </p:nvSpPr>
        <p:spPr>
          <a:xfrm>
            <a:off x="8595360" y="858129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569237-1A3F-B843-96CC-95E9C55CF23E}"/>
              </a:ext>
            </a:extLst>
          </p:cNvPr>
          <p:cNvSpPr txBox="1"/>
          <p:nvPr/>
        </p:nvSpPr>
        <p:spPr>
          <a:xfrm>
            <a:off x="8511166" y="1518339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Zi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28B391-A3ED-A540-AA1D-07D546F4966E}"/>
              </a:ext>
            </a:extLst>
          </p:cNvPr>
          <p:cNvSpPr txBox="1"/>
          <p:nvPr/>
        </p:nvSpPr>
        <p:spPr>
          <a:xfrm>
            <a:off x="10100610" y="867638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Yi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E665464-1E52-5B46-8BBC-29B17E200F9D}"/>
              </a:ext>
            </a:extLst>
          </p:cNvPr>
          <p:cNvSpPr txBox="1"/>
          <p:nvPr/>
        </p:nvSpPr>
        <p:spPr>
          <a:xfrm>
            <a:off x="10297551" y="1642881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A3EBFC-E638-7948-BE1E-3FA92F08D2A8}"/>
              </a:ext>
            </a:extLst>
          </p:cNvPr>
          <p:cNvSpPr txBox="1"/>
          <p:nvPr/>
        </p:nvSpPr>
        <p:spPr>
          <a:xfrm>
            <a:off x="7819294" y="321512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4343844-0606-384A-9613-746C21A6944E}"/>
              </a:ext>
            </a:extLst>
          </p:cNvPr>
          <p:cNvCxnSpPr/>
          <p:nvPr/>
        </p:nvCxnSpPr>
        <p:spPr>
          <a:xfrm>
            <a:off x="8016360" y="5842675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4473C85-5EBA-BB49-9EAC-F2CE1DF49F20}"/>
              </a:ext>
            </a:extLst>
          </p:cNvPr>
          <p:cNvCxnSpPr>
            <a:cxnSpLocks/>
          </p:cNvCxnSpPr>
          <p:nvPr/>
        </p:nvCxnSpPr>
        <p:spPr>
          <a:xfrm flipV="1">
            <a:off x="8168760" y="4394073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A3073F02-A955-C14F-A88C-87B7C8028603}"/>
              </a:ext>
            </a:extLst>
          </p:cNvPr>
          <p:cNvSpPr/>
          <p:nvPr/>
        </p:nvSpPr>
        <p:spPr>
          <a:xfrm>
            <a:off x="8508729" y="4815733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484F80-6E78-044D-9C51-A10F987A035B}"/>
              </a:ext>
            </a:extLst>
          </p:cNvPr>
          <p:cNvSpPr txBox="1"/>
          <p:nvPr/>
        </p:nvSpPr>
        <p:spPr>
          <a:xfrm>
            <a:off x="8424535" y="5475943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B1ED0EB-EB57-AA4D-9236-4FC94D1E7BF6}"/>
              </a:ext>
            </a:extLst>
          </p:cNvPr>
          <p:cNvSpPr txBox="1"/>
          <p:nvPr/>
        </p:nvSpPr>
        <p:spPr>
          <a:xfrm>
            <a:off x="10013979" y="4825242"/>
            <a:ext cx="6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Zn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65D83-0B33-A44C-B98D-8027CCC24320}"/>
              </a:ext>
            </a:extLst>
          </p:cNvPr>
          <p:cNvSpPr txBox="1"/>
          <p:nvPr/>
        </p:nvSpPr>
        <p:spPr>
          <a:xfrm>
            <a:off x="10210920" y="5600485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7F52BEB-E104-3E4A-BCCF-99806CF4D42B}"/>
              </a:ext>
            </a:extLst>
          </p:cNvPr>
          <p:cNvSpPr txBox="1"/>
          <p:nvPr/>
        </p:nvSpPr>
        <p:spPr>
          <a:xfrm>
            <a:off x="7732663" y="4279116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A83E666-D353-7747-A01D-7EC4570004B1}"/>
              </a:ext>
            </a:extLst>
          </p:cNvPr>
          <p:cNvSpPr txBox="1"/>
          <p:nvPr/>
        </p:nvSpPr>
        <p:spPr>
          <a:xfrm>
            <a:off x="8792401" y="4812440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5B25624-E4FA-3D4A-B854-7CCD2294A050}"/>
              </a:ext>
            </a:extLst>
          </p:cNvPr>
          <p:cNvSpPr txBox="1"/>
          <p:nvPr/>
        </p:nvSpPr>
        <p:spPr>
          <a:xfrm>
            <a:off x="9317047" y="5427977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D707E6-A149-314E-A0B9-A86D35FF97D1}"/>
              </a:ext>
            </a:extLst>
          </p:cNvPr>
          <p:cNvSpPr/>
          <p:nvPr/>
        </p:nvSpPr>
        <p:spPr>
          <a:xfrm>
            <a:off x="10145088" y="822490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7F965CC-254A-CA41-895C-630E0B870CF3}"/>
              </a:ext>
            </a:extLst>
          </p:cNvPr>
          <p:cNvSpPr/>
          <p:nvPr/>
        </p:nvSpPr>
        <p:spPr>
          <a:xfrm>
            <a:off x="8540183" y="1456262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56EEE5-8462-7141-A156-591C50A6C636}"/>
              </a:ext>
            </a:extLst>
          </p:cNvPr>
          <p:cNvSpPr/>
          <p:nvPr/>
        </p:nvSpPr>
        <p:spPr>
          <a:xfrm>
            <a:off x="8453428" y="5406939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05BEF98-A0E9-014C-A6AC-09BD126A2723}"/>
              </a:ext>
            </a:extLst>
          </p:cNvPr>
          <p:cNvSpPr/>
          <p:nvPr/>
        </p:nvSpPr>
        <p:spPr>
          <a:xfrm>
            <a:off x="8919093" y="5193013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1D8E49A-3BE0-9240-8807-C11232F56C04}"/>
              </a:ext>
            </a:extLst>
          </p:cNvPr>
          <p:cNvSpPr/>
          <p:nvPr/>
        </p:nvSpPr>
        <p:spPr>
          <a:xfrm>
            <a:off x="9379593" y="533631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FFA8C13-241F-6F41-B1D1-8457272117A4}"/>
              </a:ext>
            </a:extLst>
          </p:cNvPr>
          <p:cNvSpPr/>
          <p:nvPr/>
        </p:nvSpPr>
        <p:spPr>
          <a:xfrm>
            <a:off x="10088816" y="474329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712AA42-C49F-2541-9EA3-D0305918BAC0}"/>
              </a:ext>
            </a:extLst>
          </p:cNvPr>
          <p:cNvSpPr txBox="1"/>
          <p:nvPr/>
        </p:nvSpPr>
        <p:spPr>
          <a:xfrm>
            <a:off x="574305" y="6328260"/>
            <a:ext cx="629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pattern_logo1.png" descr="pattern_logo1.png">
            <a:extLst>
              <a:ext uri="{FF2B5EF4-FFF2-40B4-BE49-F238E27FC236}">
                <a16:creationId xmlns:a16="http://schemas.microsoft.com/office/drawing/2014/main" id="{B5A97F5B-E8CA-B947-96C0-E521565B2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text.png" descr="text.png">
            <a:extLst>
              <a:ext uri="{FF2B5EF4-FFF2-40B4-BE49-F238E27FC236}">
                <a16:creationId xmlns:a16="http://schemas.microsoft.com/office/drawing/2014/main" id="{BE4700FF-8ABB-3E44-82A9-8DAC780B0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6633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00B0F0"/>
                </a:solidFill>
              </a:rPr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176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9DF9E5-95AA-A243-85B6-D440641618E5}"/>
                  </a:ext>
                </a:extLst>
              </p:cNvPr>
              <p:cNvSpPr txBox="1"/>
              <p:nvPr/>
            </p:nvSpPr>
            <p:spPr>
              <a:xfrm>
                <a:off x="3954212" y="2736583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9DF9E5-95AA-A243-85B6-D44064161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212" y="2736583"/>
                <a:ext cx="4005071" cy="891719"/>
              </a:xfrm>
              <a:prstGeom prst="rect">
                <a:avLst/>
              </a:prstGeom>
              <a:blipFill>
                <a:blip r:embed="rId5"/>
                <a:stretch>
                  <a:fillRect l="-949" t="-112676" b="-17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/>
              <p:nvPr/>
            </p:nvSpPr>
            <p:spPr>
              <a:xfrm>
                <a:off x="5206991" y="4021314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91" y="4021314"/>
                <a:ext cx="1740028" cy="276999"/>
              </a:xfrm>
              <a:prstGeom prst="rect">
                <a:avLst/>
              </a:prstGeom>
              <a:blipFill>
                <a:blip r:embed="rId6"/>
                <a:stretch>
                  <a:fillRect l="-1439" t="-8696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C0902F6-20D7-1048-BFFA-96B27FDF79BB}"/>
              </a:ext>
            </a:extLst>
          </p:cNvPr>
          <p:cNvSpPr txBox="1"/>
          <p:nvPr/>
        </p:nvSpPr>
        <p:spPr>
          <a:xfrm>
            <a:off x="4487652" y="3975147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/>
              <p:nvPr/>
            </p:nvSpPr>
            <p:spPr>
              <a:xfrm>
                <a:off x="5206991" y="4603822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991" y="4603822"/>
                <a:ext cx="1045223" cy="270652"/>
              </a:xfrm>
              <a:prstGeom prst="rect">
                <a:avLst/>
              </a:prstGeom>
              <a:blipFill>
                <a:blip r:embed="rId7"/>
                <a:stretch>
                  <a:fillRect l="-3571" r="-119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F03E0B5-8C5E-854C-BA87-BA8E54B7B497}"/>
              </a:ext>
            </a:extLst>
          </p:cNvPr>
          <p:cNvSpPr txBox="1"/>
          <p:nvPr/>
        </p:nvSpPr>
        <p:spPr>
          <a:xfrm>
            <a:off x="4487652" y="2192656"/>
            <a:ext cx="1733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第一类问题：</a:t>
            </a:r>
          </a:p>
        </p:txBody>
      </p:sp>
    </p:spTree>
    <p:extLst>
      <p:ext uri="{BB962C8B-B14F-4D97-AF65-F5344CB8AC3E}">
        <p14:creationId xmlns:p14="http://schemas.microsoft.com/office/powerpoint/2010/main" val="2622030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Solver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/>
              <p:nvPr/>
            </p:nvSpPr>
            <p:spPr>
              <a:xfrm>
                <a:off x="2244276" y="3922218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6" y="3922218"/>
                <a:ext cx="1740028" cy="276999"/>
              </a:xfrm>
              <a:prstGeom prst="rect">
                <a:avLst/>
              </a:prstGeom>
              <a:blipFill>
                <a:blip r:embed="rId5"/>
                <a:stretch>
                  <a:fillRect l="-2174" t="-4348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C0902F6-20D7-1048-BFFA-96B27FDF79BB}"/>
              </a:ext>
            </a:extLst>
          </p:cNvPr>
          <p:cNvSpPr txBox="1"/>
          <p:nvPr/>
        </p:nvSpPr>
        <p:spPr>
          <a:xfrm>
            <a:off x="1524937" y="3876051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/>
              <p:nvPr/>
            </p:nvSpPr>
            <p:spPr>
              <a:xfrm>
                <a:off x="2244276" y="4504726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276" y="4504726"/>
                <a:ext cx="1045223" cy="270652"/>
              </a:xfrm>
              <a:prstGeom prst="rect">
                <a:avLst/>
              </a:prstGeom>
              <a:blipFill>
                <a:blip r:embed="rId6"/>
                <a:stretch>
                  <a:fillRect l="-3571" r="-119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>
            <a:extLst>
              <a:ext uri="{FF2B5EF4-FFF2-40B4-BE49-F238E27FC236}">
                <a16:creationId xmlns:a16="http://schemas.microsoft.com/office/drawing/2014/main" id="{FAC7480F-F946-D341-B454-AB65691C3B0C}"/>
              </a:ext>
            </a:extLst>
          </p:cNvPr>
          <p:cNvSpPr/>
          <p:nvPr/>
        </p:nvSpPr>
        <p:spPr>
          <a:xfrm>
            <a:off x="7755179" y="2951219"/>
            <a:ext cx="1420837" cy="899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ODESolver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5FC9E-815F-0F41-9454-0E47A90A7108}"/>
              </a:ext>
            </a:extLst>
          </p:cNvPr>
          <p:cNvSpPr txBox="1"/>
          <p:nvPr/>
        </p:nvSpPr>
        <p:spPr>
          <a:xfrm>
            <a:off x="6541477" y="2705517"/>
            <a:ext cx="52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/>
              <p:nvPr/>
            </p:nvSpPr>
            <p:spPr>
              <a:xfrm>
                <a:off x="6448429" y="3544762"/>
                <a:ext cx="520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429" y="3544762"/>
                <a:ext cx="5205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7C63F13-1C27-9A43-8E0C-6070A3A28CBE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7061982" y="2890183"/>
            <a:ext cx="693197" cy="51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5CAD33-6FA3-D64D-861C-F31A8CBE8622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 flipV="1">
            <a:off x="6968934" y="3400883"/>
            <a:ext cx="786245" cy="328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F44A3B9-9C73-074E-B70B-45B4B4F5BE95}"/>
              </a:ext>
            </a:extLst>
          </p:cNvPr>
          <p:cNvCxnSpPr>
            <a:cxnSpLocks/>
          </p:cNvCxnSpPr>
          <p:nvPr/>
        </p:nvCxnSpPr>
        <p:spPr>
          <a:xfrm>
            <a:off x="9195510" y="3399862"/>
            <a:ext cx="525265" cy="9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CF3B453-1F7F-D04C-B37A-1F0D9C700DA8}"/>
              </a:ext>
            </a:extLst>
          </p:cNvPr>
          <p:cNvSpPr txBox="1"/>
          <p:nvPr/>
        </p:nvSpPr>
        <p:spPr>
          <a:xfrm>
            <a:off x="9702008" y="3195823"/>
            <a:ext cx="2489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1,</a:t>
            </a:r>
            <a:r>
              <a:rPr kumimoji="1" lang="en-US" altLang="zh-CN" dirty="0"/>
              <a:t> Z</a:t>
            </a:r>
            <a:r>
              <a:rPr kumimoji="1" lang="en-US" altLang="zh-CN" baseline="-25000" dirty="0"/>
              <a:t>2,</a:t>
            </a:r>
            <a:r>
              <a:rPr kumimoji="1" lang="en-US" altLang="zh-CN" dirty="0"/>
              <a:t> …, </a:t>
            </a:r>
            <a:r>
              <a:rPr kumimoji="1" lang="en-US" altLang="zh-CN" dirty="0" err="1"/>
              <a:t>Z</a:t>
            </a:r>
            <a:r>
              <a:rPr kumimoji="1" lang="en-US" altLang="zh-CN" baseline="-25000" dirty="0" err="1"/>
              <a:t>t</a:t>
            </a:r>
            <a:endParaRPr kumimoji="1" lang="zh-CN" altLang="en-US" baseline="-25000" dirty="0"/>
          </a:p>
          <a:p>
            <a:endParaRPr kumimoji="1" lang="zh-CN" altLang="en-US" baseline="-250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3E5EF60C-861E-3941-830F-C66A01D0388C}"/>
              </a:ext>
            </a:extLst>
          </p:cNvPr>
          <p:cNvCxnSpPr>
            <a:cxnSpLocks/>
          </p:cNvCxnSpPr>
          <p:nvPr/>
        </p:nvCxnSpPr>
        <p:spPr>
          <a:xfrm>
            <a:off x="10979081" y="3384559"/>
            <a:ext cx="3752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90E2D0D-9263-964A-A3FA-B5E10AF0722F}"/>
              </a:ext>
            </a:extLst>
          </p:cNvPr>
          <p:cNvSpPr/>
          <p:nvPr/>
        </p:nvSpPr>
        <p:spPr>
          <a:xfrm>
            <a:off x="11360625" y="317543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baseline="-25000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B2CE0E5-71AB-7748-87E1-12C764BD1D0E}"/>
              </a:ext>
            </a:extLst>
          </p:cNvPr>
          <p:cNvCxnSpPr>
            <a:cxnSpLocks/>
          </p:cNvCxnSpPr>
          <p:nvPr/>
        </p:nvCxnSpPr>
        <p:spPr>
          <a:xfrm flipH="1">
            <a:off x="10979081" y="3492858"/>
            <a:ext cx="34156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F3490699-430D-A648-8E48-EF90787070DF}"/>
              </a:ext>
            </a:extLst>
          </p:cNvPr>
          <p:cNvCxnSpPr>
            <a:cxnSpLocks/>
          </p:cNvCxnSpPr>
          <p:nvPr/>
        </p:nvCxnSpPr>
        <p:spPr>
          <a:xfrm flipH="1" flipV="1">
            <a:off x="9262051" y="3522587"/>
            <a:ext cx="3734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0A5E1C57-43A0-E445-829A-3EF871D9CAFA}"/>
              </a:ext>
            </a:extLst>
          </p:cNvPr>
          <p:cNvCxnSpPr>
            <a:cxnSpLocks/>
          </p:cNvCxnSpPr>
          <p:nvPr/>
        </p:nvCxnSpPr>
        <p:spPr>
          <a:xfrm flipH="1">
            <a:off x="6988640" y="3513759"/>
            <a:ext cx="680504" cy="3007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EA52C4-43EA-E042-A043-D99D22C0975A}"/>
                  </a:ext>
                </a:extLst>
              </p:cNvPr>
              <p:cNvSpPr/>
              <p:nvPr/>
            </p:nvSpPr>
            <p:spPr>
              <a:xfrm>
                <a:off x="7110866" y="3842304"/>
                <a:ext cx="502381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0EA52C4-43EA-E042-A043-D99D22C09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866" y="3842304"/>
                <a:ext cx="502381" cy="619080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37CE4C8-332F-8B44-87B7-FBFF4CA9F799}"/>
                  </a:ext>
                </a:extLst>
              </p:cNvPr>
              <p:cNvSpPr txBox="1"/>
              <p:nvPr/>
            </p:nvSpPr>
            <p:spPr>
              <a:xfrm>
                <a:off x="1026268" y="2541646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37CE4C8-332F-8B44-87B7-FBFF4CA9F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68" y="2541646"/>
                <a:ext cx="4005071" cy="891719"/>
              </a:xfrm>
              <a:prstGeom prst="rect">
                <a:avLst/>
              </a:prstGeom>
              <a:blipFill>
                <a:blip r:embed="rId10"/>
                <a:stretch>
                  <a:fillRect l="-633" t="-112676" b="-173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70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learning?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ChatGPT Can't Kill Anything Worth Preserving">
            <a:extLst>
              <a:ext uri="{FF2B5EF4-FFF2-40B4-BE49-F238E27FC236}">
                <a16:creationId xmlns:a16="http://schemas.microsoft.com/office/drawing/2014/main" id="{DF62BF7E-FFEE-35A1-AB19-F534ADACA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29144" y="2970012"/>
            <a:ext cx="220285" cy="2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 23">
            <a:extLst>
              <a:ext uri="{FF2B5EF4-FFF2-40B4-BE49-F238E27FC236}">
                <a16:creationId xmlns:a16="http://schemas.microsoft.com/office/drawing/2014/main" id="{41255B5F-9165-1CCC-E1F8-BEAA251265B2}"/>
              </a:ext>
            </a:extLst>
          </p:cNvPr>
          <p:cNvGrpSpPr/>
          <p:nvPr/>
        </p:nvGrpSpPr>
        <p:grpSpPr>
          <a:xfrm>
            <a:off x="635619" y="2456923"/>
            <a:ext cx="5082843" cy="2387600"/>
            <a:chOff x="4544703" y="1317630"/>
            <a:chExt cx="5082843" cy="2387600"/>
          </a:xfrm>
        </p:grpSpPr>
        <p:sp>
          <p:nvSpPr>
            <p:cNvPr id="5" name="标题 1">
              <a:extLst>
                <a:ext uri="{FF2B5EF4-FFF2-40B4-BE49-F238E27FC236}">
                  <a16:creationId xmlns:a16="http://schemas.microsoft.com/office/drawing/2014/main" id="{D327BD01-7608-9551-CBF3-880FF3F8D2FC}"/>
                </a:ext>
              </a:extLst>
            </p:cNvPr>
            <p:cNvSpPr txBox="1">
              <a:spLocks/>
            </p:cNvSpPr>
            <p:nvPr/>
          </p:nvSpPr>
          <p:spPr>
            <a:xfrm>
              <a:off x="4544703" y="1317630"/>
              <a:ext cx="5082843" cy="2387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kumimoji="1" lang="en-US" altLang="zh-CN">
                  <a:latin typeface="Abadi MT Condensed Extra Bold" charset="0"/>
                  <a:ea typeface="Abadi MT Condensed Extra Bold" charset="0"/>
                  <a:cs typeface="Abadi MT Condensed Extra Bold" charset="0"/>
                </a:rPr>
                <a:t>Deep            Learning</a:t>
              </a:r>
              <a:endParaRPr kumimoji="1" lang="zh-CN" altLang="en-US" dirty="0">
                <a:latin typeface="Abadi MT Condensed Extra Bold" charset="0"/>
                <a:ea typeface="Abadi MT Condensed Extra Bold" charset="0"/>
                <a:cs typeface="Abadi MT Condensed Extra Bold" charset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7A0223-D765-BE78-DDC6-FEEBB123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3501" y="1317630"/>
              <a:ext cx="3203519" cy="2058127"/>
            </a:xfrm>
            <a:prstGeom prst="rect">
              <a:avLst/>
            </a:prstGeom>
          </p:spPr>
        </p:pic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264E955-FDB0-A7CE-3645-E39F2959C773}"/>
              </a:ext>
            </a:extLst>
          </p:cNvPr>
          <p:cNvCxnSpPr/>
          <p:nvPr/>
        </p:nvCxnSpPr>
        <p:spPr>
          <a:xfrm flipV="1">
            <a:off x="5718462" y="2456923"/>
            <a:ext cx="999067" cy="108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CA648BD-0C3A-0946-8F7B-EBD6906AFFAB}"/>
              </a:ext>
            </a:extLst>
          </p:cNvPr>
          <p:cNvSpPr txBox="1"/>
          <p:nvPr/>
        </p:nvSpPr>
        <p:spPr>
          <a:xfrm>
            <a:off x="7310196" y="1881189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solidFill>
                  <a:srgbClr val="FF0000"/>
                </a:solidFill>
                <a:latin typeface="+mj-lt"/>
              </a:rPr>
              <a:t>Deep?</a:t>
            </a:r>
            <a:endParaRPr kumimoji="1" lang="zh-CN" altLang="en-US" sz="40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18F414-524B-2E70-6AF3-2F9C34D01633}"/>
              </a:ext>
            </a:extLst>
          </p:cNvPr>
          <p:cNvSpPr txBox="1"/>
          <p:nvPr/>
        </p:nvSpPr>
        <p:spPr>
          <a:xfrm>
            <a:off x="7310196" y="4780558"/>
            <a:ext cx="3824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Representation</a:t>
            </a:r>
            <a:r>
              <a:rPr kumimoji="1" lang="zh-CN" altLang="en-US" sz="4000" dirty="0">
                <a:latin typeface="+mj-lt"/>
              </a:rPr>
              <a:t> </a:t>
            </a:r>
            <a:r>
              <a:rPr kumimoji="1" lang="en-US" altLang="zh-CN" sz="4000" dirty="0">
                <a:latin typeface="+mj-lt"/>
              </a:rPr>
              <a:t>Learning</a:t>
            </a:r>
            <a:endParaRPr kumimoji="1" lang="zh-CN" altLang="en-US" sz="4000" dirty="0">
              <a:latin typeface="+mj-lt"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8B65EB7-5008-39DB-D12E-DE300A420341}"/>
              </a:ext>
            </a:extLst>
          </p:cNvPr>
          <p:cNvCxnSpPr/>
          <p:nvPr/>
        </p:nvCxnSpPr>
        <p:spPr>
          <a:xfrm>
            <a:off x="5718462" y="4088095"/>
            <a:ext cx="999067" cy="91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C1F159A-403C-77B8-9A5D-84869C70452F}"/>
              </a:ext>
            </a:extLst>
          </p:cNvPr>
          <p:cNvCxnSpPr>
            <a:cxnSpLocks/>
          </p:cNvCxnSpPr>
          <p:nvPr/>
        </p:nvCxnSpPr>
        <p:spPr>
          <a:xfrm>
            <a:off x="5759639" y="3862341"/>
            <a:ext cx="1067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B6AF39A-6462-DE74-A64F-078B81D8FC1E}"/>
              </a:ext>
            </a:extLst>
          </p:cNvPr>
          <p:cNvSpPr txBox="1"/>
          <p:nvPr/>
        </p:nvSpPr>
        <p:spPr>
          <a:xfrm>
            <a:off x="7166504" y="3597635"/>
            <a:ext cx="4633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latin typeface="+mj-lt"/>
              </a:rPr>
              <a:t>Automatic</a:t>
            </a:r>
            <a:r>
              <a:rPr kumimoji="1" lang="zh-CN" altLang="en-US" sz="3200" dirty="0">
                <a:latin typeface="+mj-lt"/>
              </a:rPr>
              <a:t> </a:t>
            </a:r>
            <a:r>
              <a:rPr kumimoji="1" lang="en-US" altLang="zh-CN" sz="3200" dirty="0">
                <a:latin typeface="+mj-lt"/>
              </a:rPr>
              <a:t>Differentiation</a:t>
            </a:r>
            <a:endParaRPr kumimoji="1" lang="zh-CN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741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86145" y="6091946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3C4E10-4CC9-A44F-941B-504133879FC5}"/>
                  </a:ext>
                </a:extLst>
              </p:cNvPr>
              <p:cNvSpPr txBox="1"/>
              <p:nvPr/>
            </p:nvSpPr>
            <p:spPr>
              <a:xfrm>
                <a:off x="6075626" y="5671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83C4E10-4CC9-A44F-941B-504133879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26" y="567112"/>
                <a:ext cx="1740028" cy="276999"/>
              </a:xfrm>
              <a:prstGeom prst="rect">
                <a:avLst/>
              </a:prstGeom>
              <a:blipFill>
                <a:blip r:embed="rId5"/>
                <a:stretch>
                  <a:fillRect l="-2174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下箭头 2">
            <a:extLst>
              <a:ext uri="{FF2B5EF4-FFF2-40B4-BE49-F238E27FC236}">
                <a16:creationId xmlns:a16="http://schemas.microsoft.com/office/drawing/2014/main" id="{349ABEB3-B718-BF47-8024-7720060CB584}"/>
              </a:ext>
            </a:extLst>
          </p:cNvPr>
          <p:cNvSpPr/>
          <p:nvPr/>
        </p:nvSpPr>
        <p:spPr>
          <a:xfrm>
            <a:off x="6778653" y="963802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5E21CAE-F1AD-4C4D-AD8E-BF927F67F0FD}"/>
                  </a:ext>
                </a:extLst>
              </p:cNvPr>
              <p:cNvSpPr txBox="1"/>
              <p:nvPr/>
            </p:nvSpPr>
            <p:spPr>
              <a:xfrm>
                <a:off x="5525463" y="1563040"/>
                <a:ext cx="2415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5E21CAE-F1AD-4C4D-AD8E-BF927F67F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63" y="1563040"/>
                <a:ext cx="2415341" cy="276999"/>
              </a:xfrm>
              <a:prstGeom prst="rect">
                <a:avLst/>
              </a:prstGeom>
              <a:blipFill>
                <a:blip r:embed="rId6"/>
                <a:stretch>
                  <a:fillRect l="-1042" t="-434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0178C7-5984-9747-B3B3-863D2E18BA67}"/>
                  </a:ext>
                </a:extLst>
              </p:cNvPr>
              <p:cNvSpPr/>
              <p:nvPr/>
            </p:nvSpPr>
            <p:spPr>
              <a:xfrm>
                <a:off x="6183298" y="4998355"/>
                <a:ext cx="1909946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C0178C7-5984-9747-B3B3-863D2E18B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298" y="4998355"/>
                <a:ext cx="1909946" cy="619080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36EBB8C-5038-7C40-9D06-BBCAFBDC3135}"/>
              </a:ext>
            </a:extLst>
          </p:cNvPr>
          <p:cNvSpPr txBox="1"/>
          <p:nvPr/>
        </p:nvSpPr>
        <p:spPr>
          <a:xfrm>
            <a:off x="5180805" y="5028159"/>
            <a:ext cx="70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梯度下降：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/>
              <p:nvPr/>
            </p:nvSpPr>
            <p:spPr>
              <a:xfrm>
                <a:off x="635619" y="2160805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9" y="2160805"/>
                <a:ext cx="4005071" cy="891719"/>
              </a:xfrm>
              <a:prstGeom prst="rect">
                <a:avLst/>
              </a:prstGeom>
              <a:blipFill>
                <a:blip r:embed="rId8"/>
                <a:stretch>
                  <a:fillRect l="-631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E45242-9CE3-AA8B-A16D-CB820CFE342F}"/>
                  </a:ext>
                </a:extLst>
              </p:cNvPr>
              <p:cNvSpPr txBox="1"/>
              <p:nvPr/>
            </p:nvSpPr>
            <p:spPr>
              <a:xfrm>
                <a:off x="5525463" y="2155756"/>
                <a:ext cx="2606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FE45242-9CE3-AA8B-A16D-CB820CFE3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63" y="2155756"/>
                <a:ext cx="2606676" cy="276999"/>
              </a:xfrm>
              <a:prstGeom prst="rect">
                <a:avLst/>
              </a:prstGeom>
              <a:blipFill>
                <a:blip r:embed="rId9"/>
                <a:stretch>
                  <a:fillRect l="-966" t="-434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0BF266-F16B-1B38-0287-E8AE3AC87E63}"/>
                  </a:ext>
                </a:extLst>
              </p:cNvPr>
              <p:cNvSpPr txBox="1"/>
              <p:nvPr/>
            </p:nvSpPr>
            <p:spPr>
              <a:xfrm>
                <a:off x="5532497" y="2742670"/>
                <a:ext cx="2826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0BF266-F16B-1B38-0287-E8AE3AC87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97" y="2742670"/>
                <a:ext cx="2826287" cy="276999"/>
              </a:xfrm>
              <a:prstGeom prst="rect">
                <a:avLst/>
              </a:prstGeom>
              <a:blipFill>
                <a:blip r:embed="rId10"/>
                <a:stretch>
                  <a:fillRect l="-1339" t="-9091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D72352-DAA4-ED7A-0424-FFC6DE2C45B3}"/>
                  </a:ext>
                </a:extLst>
              </p:cNvPr>
              <p:cNvSpPr txBox="1"/>
              <p:nvPr/>
            </p:nvSpPr>
            <p:spPr>
              <a:xfrm>
                <a:off x="5021184" y="3301367"/>
                <a:ext cx="3514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D72352-DAA4-ED7A-0424-FFC6DE2C4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84" y="3301367"/>
                <a:ext cx="351493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0166C0-E32F-CE33-EDF0-A9BCCA51F12D}"/>
                  </a:ext>
                </a:extLst>
              </p:cNvPr>
              <p:cNvSpPr txBox="1"/>
              <p:nvPr/>
            </p:nvSpPr>
            <p:spPr>
              <a:xfrm>
                <a:off x="5525463" y="3824748"/>
                <a:ext cx="228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D0166C0-E32F-CE33-EDF0-A9BCCA51F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463" y="3824748"/>
                <a:ext cx="2285241" cy="276999"/>
              </a:xfrm>
              <a:prstGeom prst="rect">
                <a:avLst/>
              </a:prstGeom>
              <a:blipFill>
                <a:blip r:embed="rId12"/>
                <a:stretch>
                  <a:fillRect t="-41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46EEA587-2D13-48CA-22C2-6D2F98E71990}"/>
              </a:ext>
            </a:extLst>
          </p:cNvPr>
          <p:cNvSpPr/>
          <p:nvPr/>
        </p:nvSpPr>
        <p:spPr>
          <a:xfrm>
            <a:off x="10700017" y="549971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17F9C5C-DA69-724F-F3D6-BD643A9C593D}"/>
              </a:ext>
            </a:extLst>
          </p:cNvPr>
          <p:cNvSpPr/>
          <p:nvPr/>
        </p:nvSpPr>
        <p:spPr>
          <a:xfrm>
            <a:off x="10700017" y="4458802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2939CA6-F0AB-BB20-40EA-B084367E9AC0}"/>
              </a:ext>
            </a:extLst>
          </p:cNvPr>
          <p:cNvCxnSpPr>
            <a:stCxn id="15" idx="0"/>
            <a:endCxn id="16" idx="4"/>
          </p:cNvCxnSpPr>
          <p:nvPr/>
        </p:nvCxnSpPr>
        <p:spPr>
          <a:xfrm flipV="1">
            <a:off x="10919473" y="4864279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B1367DEC-0B53-4D48-9A4E-2401D967B789}"/>
              </a:ext>
            </a:extLst>
          </p:cNvPr>
          <p:cNvSpPr/>
          <p:nvPr/>
        </p:nvSpPr>
        <p:spPr>
          <a:xfrm>
            <a:off x="10700017" y="3417894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534C095-2A7E-0AFF-BA78-1D156DA20787}"/>
              </a:ext>
            </a:extLst>
          </p:cNvPr>
          <p:cNvCxnSpPr>
            <a:endCxn id="18" idx="4"/>
          </p:cNvCxnSpPr>
          <p:nvPr/>
        </p:nvCxnSpPr>
        <p:spPr>
          <a:xfrm flipV="1">
            <a:off x="10919473" y="3823371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70B5FFE-CECF-3C0B-481B-CCD7BED39659}"/>
              </a:ext>
            </a:extLst>
          </p:cNvPr>
          <p:cNvSpPr/>
          <p:nvPr/>
        </p:nvSpPr>
        <p:spPr>
          <a:xfrm>
            <a:off x="10700017" y="2382548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E21C0609-217F-385E-7EE5-D75E24C398E8}"/>
              </a:ext>
            </a:extLst>
          </p:cNvPr>
          <p:cNvCxnSpPr>
            <a:endCxn id="23" idx="4"/>
          </p:cNvCxnSpPr>
          <p:nvPr/>
        </p:nvCxnSpPr>
        <p:spPr>
          <a:xfrm flipV="1">
            <a:off x="10919473" y="2788025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2E2C92EA-712A-D1C0-4121-9268FB436FA5}"/>
              </a:ext>
            </a:extLst>
          </p:cNvPr>
          <p:cNvSpPr/>
          <p:nvPr/>
        </p:nvSpPr>
        <p:spPr>
          <a:xfrm>
            <a:off x="10700017" y="60462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3C36CE6-4D2B-8C5C-21BA-B0F5E2F0C20B}"/>
              </a:ext>
            </a:extLst>
          </p:cNvPr>
          <p:cNvCxnSpPr>
            <a:endCxn id="26" idx="4"/>
          </p:cNvCxnSpPr>
          <p:nvPr/>
        </p:nvCxnSpPr>
        <p:spPr>
          <a:xfrm flipV="1">
            <a:off x="10919473" y="101009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D7F09F0-6963-006E-95E8-F878623A3C78}"/>
              </a:ext>
            </a:extLst>
          </p:cNvPr>
          <p:cNvSpPr txBox="1"/>
          <p:nvPr/>
        </p:nvSpPr>
        <p:spPr>
          <a:xfrm rot="16200000">
            <a:off x="10512479" y="173784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2AAD89C-5288-0311-CE70-BB9F98BADDD4}"/>
                  </a:ext>
                </a:extLst>
              </p:cNvPr>
              <p:cNvSpPr/>
              <p:nvPr/>
            </p:nvSpPr>
            <p:spPr>
              <a:xfrm>
                <a:off x="8755740" y="5517782"/>
                <a:ext cx="1908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2AAD89C-5288-0311-CE70-BB9F98BAD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740" y="5517782"/>
                <a:ext cx="1908921" cy="369332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BC6EC70-326D-EE56-DF87-23B52207A503}"/>
                  </a:ext>
                </a:extLst>
              </p:cNvPr>
              <p:cNvSpPr/>
              <p:nvPr/>
            </p:nvSpPr>
            <p:spPr>
              <a:xfrm>
                <a:off x="10884683" y="4987137"/>
                <a:ext cx="441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BC6EC70-326D-EE56-DF87-23B52207A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683" y="4987137"/>
                <a:ext cx="44172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C47B3F4-574A-61ED-5A02-6647C5452603}"/>
                  </a:ext>
                </a:extLst>
              </p:cNvPr>
              <p:cNvSpPr/>
              <p:nvPr/>
            </p:nvSpPr>
            <p:spPr>
              <a:xfrm>
                <a:off x="10919473" y="3946229"/>
                <a:ext cx="661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C47B3F4-574A-61ED-5A02-6647C5452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73" y="3946229"/>
                <a:ext cx="661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62488B4-2D64-9DC4-A3BE-BE764E02216B}"/>
                  </a:ext>
                </a:extLst>
              </p:cNvPr>
              <p:cNvSpPr/>
              <p:nvPr/>
            </p:nvSpPr>
            <p:spPr>
              <a:xfrm>
                <a:off x="10922235" y="2874937"/>
                <a:ext cx="661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562488B4-2D64-9DC4-A3BE-BE764E022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235" y="2874937"/>
                <a:ext cx="66133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9133BA3-57B6-E6A8-1B4B-95DAC772FE2D}"/>
                  </a:ext>
                </a:extLst>
              </p:cNvPr>
              <p:cNvSpPr/>
              <p:nvPr/>
            </p:nvSpPr>
            <p:spPr>
              <a:xfrm>
                <a:off x="10903001" y="1161220"/>
                <a:ext cx="70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9133BA3-57B6-E6A8-1B4B-95DAC772F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3001" y="1161220"/>
                <a:ext cx="70814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B059082-E7A7-1156-78FD-965DBF14A5AB}"/>
              </a:ext>
            </a:extLst>
          </p:cNvPr>
          <p:cNvCxnSpPr/>
          <p:nvPr/>
        </p:nvCxnSpPr>
        <p:spPr>
          <a:xfrm flipV="1">
            <a:off x="10923315" y="10703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2004D85-6E04-E34F-4430-46CFB99FB4D9}"/>
                  </a:ext>
                </a:extLst>
              </p:cNvPr>
              <p:cNvSpPr/>
              <p:nvPr/>
            </p:nvSpPr>
            <p:spPr>
              <a:xfrm>
                <a:off x="10906843" y="161825"/>
                <a:ext cx="4885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2004D85-6E04-E34F-4430-46CFB99FB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6843" y="161825"/>
                <a:ext cx="48853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5B99A6E-9207-649B-4D42-585CC19B519F}"/>
                  </a:ext>
                </a:extLst>
              </p:cNvPr>
              <p:cNvSpPr/>
              <p:nvPr/>
            </p:nvSpPr>
            <p:spPr>
              <a:xfrm>
                <a:off x="8909520" y="4474478"/>
                <a:ext cx="1469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5B99A6E-9207-649B-4D42-585CC19B5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20" y="4474478"/>
                <a:ext cx="1469698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F944A2-604A-4679-E474-BCD5FE4DCCE5}"/>
                  </a:ext>
                </a:extLst>
              </p:cNvPr>
              <p:cNvSpPr/>
              <p:nvPr/>
            </p:nvSpPr>
            <p:spPr>
              <a:xfrm>
                <a:off x="8875028" y="3486033"/>
                <a:ext cx="1469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CF944A2-604A-4679-E474-BCD5FE4DC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028" y="3486033"/>
                <a:ext cx="1469698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175A72-8617-1B9F-D91D-FAA3867CF022}"/>
                  </a:ext>
                </a:extLst>
              </p:cNvPr>
              <p:cNvSpPr/>
              <p:nvPr/>
            </p:nvSpPr>
            <p:spPr>
              <a:xfrm>
                <a:off x="8865283" y="2447906"/>
                <a:ext cx="19089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F175A72-8617-1B9F-D91D-FAA3867CF0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283" y="2447906"/>
                <a:ext cx="1908921" cy="369332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1D1F610-3769-28B2-D76F-4E50F5847730}"/>
                  </a:ext>
                </a:extLst>
              </p:cNvPr>
              <p:cNvSpPr/>
              <p:nvPr/>
            </p:nvSpPr>
            <p:spPr>
              <a:xfrm>
                <a:off x="8739868" y="587852"/>
                <a:ext cx="2002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1D1F610-3769-28B2-D76F-4E50F5847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868" y="587852"/>
                <a:ext cx="2002535" cy="369332"/>
              </a:xfrm>
              <a:prstGeom prst="rect">
                <a:avLst/>
              </a:prstGeom>
              <a:blipFill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下箭头 43">
            <a:extLst>
              <a:ext uri="{FF2B5EF4-FFF2-40B4-BE49-F238E27FC236}">
                <a16:creationId xmlns:a16="http://schemas.microsoft.com/office/drawing/2014/main" id="{CF626150-5228-9213-836B-606D7C891FE7}"/>
              </a:ext>
            </a:extLst>
          </p:cNvPr>
          <p:cNvSpPr/>
          <p:nvPr/>
        </p:nvSpPr>
        <p:spPr>
          <a:xfrm>
            <a:off x="2344063" y="3349302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E5A0FA8-D717-0D39-CD99-22EB8B5028C7}"/>
                  </a:ext>
                </a:extLst>
              </p:cNvPr>
              <p:cNvSpPr txBox="1"/>
              <p:nvPr/>
            </p:nvSpPr>
            <p:spPr>
              <a:xfrm>
                <a:off x="508514" y="4125753"/>
                <a:ext cx="399731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E5A0FA8-D717-0D39-CD99-22EB8B502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4" y="4125753"/>
                <a:ext cx="3997312" cy="778868"/>
              </a:xfrm>
              <a:prstGeom prst="rect">
                <a:avLst/>
              </a:prstGeom>
              <a:blipFill>
                <a:blip r:embed="rId23"/>
                <a:stretch>
                  <a:fillRect l="-633" t="-109524" b="-169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58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Numerical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ODE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111938" y="6152826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78499DE-AD34-344A-AC66-96F6D08E3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2195286"/>
            <a:ext cx="2641600" cy="4064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876A30-4781-F145-9C58-28C6223EE1F5}"/>
              </a:ext>
            </a:extLst>
          </p:cNvPr>
          <p:cNvSpPr txBox="1"/>
          <p:nvPr/>
        </p:nvSpPr>
        <p:spPr>
          <a:xfrm>
            <a:off x="1025912" y="1645920"/>
            <a:ext cx="24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36CBC-5DF1-A649-9E53-1EB9A4CFE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1" y="3224135"/>
            <a:ext cx="4597400" cy="558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669381-2A53-7E46-BBDA-6499EB814B14}"/>
              </a:ext>
            </a:extLst>
          </p:cNvPr>
          <p:cNvSpPr txBox="1"/>
          <p:nvPr/>
        </p:nvSpPr>
        <p:spPr>
          <a:xfrm>
            <a:off x="1025911" y="2811874"/>
            <a:ext cx="24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Midpoint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55ED71-B842-B044-BCD6-75681653D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06" y="376436"/>
            <a:ext cx="3346839" cy="249650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C947CD-B727-8D45-8CC4-EC17B81E34A9}"/>
              </a:ext>
            </a:extLst>
          </p:cNvPr>
          <p:cNvSpPr txBox="1"/>
          <p:nvPr/>
        </p:nvSpPr>
        <p:spPr>
          <a:xfrm>
            <a:off x="6509673" y="23109"/>
            <a:ext cx="249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Runge </a:t>
            </a:r>
            <a:r>
              <a:rPr kumimoji="1" lang="en-US" altLang="zh-CN" dirty="0" err="1"/>
              <a:t>Kutta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method:</a:t>
            </a:r>
            <a:endParaRPr kumimoji="1" lang="zh-CN" altLang="en-US" dirty="0"/>
          </a:p>
        </p:txBody>
      </p:sp>
      <p:pic>
        <p:nvPicPr>
          <p:cNvPr id="15" name="Picture 2" descr="Runge–Kutta methods - Wikipedia">
            <a:extLst>
              <a:ext uri="{FF2B5EF4-FFF2-40B4-BE49-F238E27FC236}">
                <a16:creationId xmlns:a16="http://schemas.microsoft.com/office/drawing/2014/main" id="{F37264E4-2D80-2149-8ECA-F46A1A0773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306" y="2872938"/>
            <a:ext cx="4725970" cy="38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717E34B-0AC6-4E49-B6F7-94E8C86517C5}"/>
              </a:ext>
            </a:extLst>
          </p:cNvPr>
          <p:cNvCxnSpPr/>
          <p:nvPr/>
        </p:nvCxnSpPr>
        <p:spPr>
          <a:xfrm>
            <a:off x="1653436" y="5561556"/>
            <a:ext cx="2693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FB5C0EC-A8C7-934D-A26E-19E3563C11BB}"/>
              </a:ext>
            </a:extLst>
          </p:cNvPr>
          <p:cNvCxnSpPr>
            <a:cxnSpLocks/>
          </p:cNvCxnSpPr>
          <p:nvPr/>
        </p:nvCxnSpPr>
        <p:spPr>
          <a:xfrm flipV="1">
            <a:off x="1805836" y="3897443"/>
            <a:ext cx="0" cy="181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F10AC639-314E-5C4D-A4E9-E93D5FABC506}"/>
              </a:ext>
            </a:extLst>
          </p:cNvPr>
          <p:cNvSpPr/>
          <p:nvPr/>
        </p:nvSpPr>
        <p:spPr>
          <a:xfrm>
            <a:off x="1843790" y="4452079"/>
            <a:ext cx="1843790" cy="704537"/>
          </a:xfrm>
          <a:custGeom>
            <a:avLst/>
            <a:gdLst>
              <a:gd name="connsiteX0" fmla="*/ 0 w 1843790"/>
              <a:gd name="connsiteY0" fmla="*/ 704537 h 704537"/>
              <a:gd name="connsiteX1" fmla="*/ 884420 w 1843790"/>
              <a:gd name="connsiteY1" fmla="*/ 509665 h 704537"/>
              <a:gd name="connsiteX2" fmla="*/ 1843790 w 1843790"/>
              <a:gd name="connsiteY2" fmla="*/ 0 h 70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3790" h="704537">
                <a:moveTo>
                  <a:pt x="0" y="704537"/>
                </a:moveTo>
                <a:cubicBezTo>
                  <a:pt x="288561" y="665812"/>
                  <a:pt x="577122" y="627088"/>
                  <a:pt x="884420" y="509665"/>
                </a:cubicBezTo>
                <a:cubicBezTo>
                  <a:pt x="1191718" y="392242"/>
                  <a:pt x="1517754" y="196121"/>
                  <a:pt x="18437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6A0FCA-BC8D-4043-A1FF-7255F6AE111D}"/>
              </a:ext>
            </a:extLst>
          </p:cNvPr>
          <p:cNvSpPr txBox="1"/>
          <p:nvPr/>
        </p:nvSpPr>
        <p:spPr>
          <a:xfrm>
            <a:off x="1397594" y="3748175"/>
            <a:ext cx="2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A7FEEFA-C38F-684B-B5E7-47EB8423689D}"/>
              </a:ext>
            </a:extLst>
          </p:cNvPr>
          <p:cNvSpPr txBox="1"/>
          <p:nvPr/>
        </p:nvSpPr>
        <p:spPr>
          <a:xfrm>
            <a:off x="4469961" y="5354233"/>
            <a:ext cx="28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24CEBD-556B-994C-AA49-B3B9245300DB}"/>
              </a:ext>
            </a:extLst>
          </p:cNvPr>
          <p:cNvSpPr txBox="1"/>
          <p:nvPr/>
        </p:nvSpPr>
        <p:spPr>
          <a:xfrm>
            <a:off x="3129382" y="5521055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baseline="-25000" dirty="0"/>
              <a:t>n+1</a:t>
            </a:r>
            <a:endParaRPr kumimoji="1" lang="zh-CN" altLang="en-US" baseline="-25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66AECF-DA7D-C94B-B2E2-58A6E60116CB}"/>
              </a:ext>
            </a:extLst>
          </p:cNvPr>
          <p:cNvSpPr txBox="1"/>
          <p:nvPr/>
        </p:nvSpPr>
        <p:spPr>
          <a:xfrm>
            <a:off x="1795966" y="5571165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baseline="-25000" dirty="0" err="1"/>
              <a:t>n</a:t>
            </a:r>
            <a:endParaRPr kumimoji="1" lang="zh-CN" altLang="en-US" baseline="-25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6CDF943-671A-714F-BAA3-0B6A7909D475}"/>
              </a:ext>
            </a:extLst>
          </p:cNvPr>
          <p:cNvSpPr txBox="1"/>
          <p:nvPr/>
        </p:nvSpPr>
        <p:spPr>
          <a:xfrm>
            <a:off x="1426794" y="4892564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z</a:t>
            </a:r>
            <a:r>
              <a:rPr kumimoji="1" lang="en-US" altLang="zh-CN" baseline="-25000" dirty="0" err="1"/>
              <a:t>n</a:t>
            </a:r>
            <a:endParaRPr kumimoji="1" lang="zh-CN" altLang="en-US" baseline="-250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022F1B-D61B-2D4D-8BFD-B18D77F3BDE0}"/>
              </a:ext>
            </a:extLst>
          </p:cNvPr>
          <p:cNvSpPr txBox="1"/>
          <p:nvPr/>
        </p:nvSpPr>
        <p:spPr>
          <a:xfrm>
            <a:off x="1321872" y="4232507"/>
            <a:ext cx="66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n+1</a:t>
            </a:r>
            <a:endParaRPr kumimoji="1" lang="zh-CN" altLang="en-US" baseline="-250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7074AE49-A36A-D143-9ADA-479E84BB5A64}"/>
              </a:ext>
            </a:extLst>
          </p:cNvPr>
          <p:cNvCxnSpPr/>
          <p:nvPr/>
        </p:nvCxnSpPr>
        <p:spPr>
          <a:xfrm>
            <a:off x="3324611" y="4601839"/>
            <a:ext cx="0" cy="937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E3ED2E4-1DA8-8E4D-9514-350516DF285C}"/>
              </a:ext>
            </a:extLst>
          </p:cNvPr>
          <p:cNvCxnSpPr>
            <a:cxnSpLocks/>
          </p:cNvCxnSpPr>
          <p:nvPr/>
        </p:nvCxnSpPr>
        <p:spPr>
          <a:xfrm flipV="1">
            <a:off x="1793705" y="5171869"/>
            <a:ext cx="553007" cy="14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6386BE66-6D48-EB49-966E-891F5E10479F}"/>
              </a:ext>
            </a:extLst>
          </p:cNvPr>
          <p:cNvCxnSpPr>
            <a:cxnSpLocks/>
          </p:cNvCxnSpPr>
          <p:nvPr/>
        </p:nvCxnSpPr>
        <p:spPr>
          <a:xfrm>
            <a:off x="2592591" y="5070369"/>
            <a:ext cx="0" cy="593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160492F-8FEE-EF40-AD18-A210965424E6}"/>
                  </a:ext>
                </a:extLst>
              </p:cNvPr>
              <p:cNvSpPr txBox="1"/>
              <p:nvPr/>
            </p:nvSpPr>
            <p:spPr>
              <a:xfrm>
                <a:off x="2334668" y="5603133"/>
                <a:ext cx="515846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160492F-8FEE-EF40-AD18-A2109654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68" y="5603133"/>
                <a:ext cx="515846" cy="345672"/>
              </a:xfrm>
              <a:prstGeom prst="rect">
                <a:avLst/>
              </a:prstGeom>
              <a:blipFill>
                <a:blip r:embed="rId9"/>
                <a:stretch>
                  <a:fillRect l="-4878" t="-3704" r="-4878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93BB251-F009-0742-94BC-F0E79AC6B024}"/>
              </a:ext>
            </a:extLst>
          </p:cNvPr>
          <p:cNvCxnSpPr>
            <a:cxnSpLocks/>
          </p:cNvCxnSpPr>
          <p:nvPr/>
        </p:nvCxnSpPr>
        <p:spPr>
          <a:xfrm flipV="1">
            <a:off x="2576738" y="4929786"/>
            <a:ext cx="472094" cy="123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B6DE270-BD6C-3544-9508-F3DF1C9289F7}"/>
                  </a:ext>
                </a:extLst>
              </p:cNvPr>
              <p:cNvSpPr txBox="1"/>
              <p:nvPr/>
            </p:nvSpPr>
            <p:spPr>
              <a:xfrm>
                <a:off x="3157506" y="4795044"/>
                <a:ext cx="1838452" cy="345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l-GR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2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B6DE270-BD6C-3544-9508-F3DF1C92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506" y="4795044"/>
                <a:ext cx="1838452" cy="345672"/>
              </a:xfrm>
              <a:prstGeom prst="rect">
                <a:avLst/>
              </a:prstGeom>
              <a:blipFill>
                <a:blip r:embed="rId10"/>
                <a:stretch>
                  <a:fillRect l="-2759" r="-2069"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8EE45B00-D725-964B-8502-05DD52F071CA}"/>
              </a:ext>
            </a:extLst>
          </p:cNvPr>
          <p:cNvCxnSpPr/>
          <p:nvPr/>
        </p:nvCxnSpPr>
        <p:spPr>
          <a:xfrm flipH="1">
            <a:off x="1843790" y="4661799"/>
            <a:ext cx="1480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9B58F83-FF55-4A45-BFB1-05C4ECF2936C}"/>
                  </a:ext>
                </a:extLst>
              </p:cNvPr>
              <p:cNvSpPr/>
              <p:nvPr/>
            </p:nvSpPr>
            <p:spPr>
              <a:xfrm>
                <a:off x="1707690" y="4758974"/>
                <a:ext cx="78810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9B58F83-FF55-4A45-BFB1-05C4ECF2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90" y="4758974"/>
                <a:ext cx="788101" cy="276999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610AA83-EED7-B946-A22C-38889F2D9B86}"/>
                  </a:ext>
                </a:extLst>
              </p:cNvPr>
              <p:cNvSpPr txBox="1"/>
              <p:nvPr/>
            </p:nvSpPr>
            <p:spPr>
              <a:xfrm>
                <a:off x="6702053" y="3712777"/>
                <a:ext cx="11854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6610AA83-EED7-B946-A22C-38889F2D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53" y="3712777"/>
                <a:ext cx="118549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A5FF4F8-1C9F-E147-AD43-F0F4239B03E3}"/>
                  </a:ext>
                </a:extLst>
              </p:cNvPr>
              <p:cNvSpPr txBox="1"/>
              <p:nvPr/>
            </p:nvSpPr>
            <p:spPr>
              <a:xfrm>
                <a:off x="6636525" y="4598549"/>
                <a:ext cx="11854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A5FF4F8-1C9F-E147-AD43-F0F4239B0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525" y="4598549"/>
                <a:ext cx="1185498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5F5D448-6C80-3446-8AC8-11A097A347F8}"/>
                  </a:ext>
                </a:extLst>
              </p:cNvPr>
              <p:cNvSpPr txBox="1"/>
              <p:nvPr/>
            </p:nvSpPr>
            <p:spPr>
              <a:xfrm>
                <a:off x="6673996" y="4929786"/>
                <a:ext cx="118549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5F5D448-6C80-3446-8AC8-11A097A3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96" y="4929786"/>
                <a:ext cx="1185498" cy="369332"/>
              </a:xfrm>
              <a:prstGeom prst="rect">
                <a:avLst/>
              </a:prstGeom>
              <a:blipFill>
                <a:blip r:embed="rId1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56A824-11F6-0D49-8BC0-02682DA84142}"/>
                  </a:ext>
                </a:extLst>
              </p:cNvPr>
              <p:cNvSpPr txBox="1"/>
              <p:nvPr/>
            </p:nvSpPr>
            <p:spPr>
              <a:xfrm>
                <a:off x="7332948" y="5277439"/>
                <a:ext cx="4884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556A824-11F6-0D49-8BC0-02682DA8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48" y="5277439"/>
                <a:ext cx="4884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CF51735D-F624-F948-8F28-0DE40F4F8F91}"/>
              </a:ext>
            </a:extLst>
          </p:cNvPr>
          <p:cNvSpPr txBox="1"/>
          <p:nvPr/>
        </p:nvSpPr>
        <p:spPr>
          <a:xfrm>
            <a:off x="8777493" y="3602459"/>
            <a:ext cx="13718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8965AE5-AABE-5246-A845-6A2E10A000F4}"/>
              </a:ext>
            </a:extLst>
          </p:cNvPr>
          <p:cNvSpPr txBox="1"/>
          <p:nvPr/>
        </p:nvSpPr>
        <p:spPr>
          <a:xfrm>
            <a:off x="10028420" y="2932867"/>
            <a:ext cx="4664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79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Adjoint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136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57621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873E05E-89C0-4FE4-E593-371D9EC0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365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广义的人工神经网络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求梯度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/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blipFill>
                <a:blip r:embed="rId5"/>
                <a:stretch>
                  <a:fillRect l="-1582" t="-21739" r="-94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BC01A29-C6BE-2B82-8BAB-8BCA00F9F21A}"/>
              </a:ext>
            </a:extLst>
          </p:cNvPr>
          <p:cNvSpPr txBox="1"/>
          <p:nvPr/>
        </p:nvSpPr>
        <p:spPr>
          <a:xfrm>
            <a:off x="5227193" y="1982840"/>
            <a:ext cx="25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其中第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层神经元为：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/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blipFill>
                <a:blip r:embed="rId6"/>
                <a:stretch>
                  <a:fillRect l="-1375" t="-21739" r="-274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/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blipFill>
                <a:blip r:embed="rId7"/>
                <a:stretch>
                  <a:fillRect l="-3846" t="-2174" r="-76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0ADE6DF5-BEC6-8A1F-6F1E-5323E44A01AE}"/>
              </a:ext>
            </a:extLst>
          </p:cNvPr>
          <p:cNvSpPr/>
          <p:nvPr/>
        </p:nvSpPr>
        <p:spPr>
          <a:xfrm>
            <a:off x="10995074" y="536287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EC26160-2FB4-C012-457F-6E1C7D9B2B34}"/>
              </a:ext>
            </a:extLst>
          </p:cNvPr>
          <p:cNvSpPr/>
          <p:nvPr/>
        </p:nvSpPr>
        <p:spPr>
          <a:xfrm>
            <a:off x="10995074" y="4321962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6EE53B0-CDDC-89B5-A18C-18B6E91890E3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V="1">
            <a:off x="11214530" y="4727439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CFF95B9-790B-9A0B-D7B6-44DC404EB850}"/>
              </a:ext>
            </a:extLst>
          </p:cNvPr>
          <p:cNvSpPr/>
          <p:nvPr/>
        </p:nvSpPr>
        <p:spPr>
          <a:xfrm>
            <a:off x="10995074" y="3281054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1F54BEB-03D6-8C71-34BA-2D9798387DFD}"/>
              </a:ext>
            </a:extLst>
          </p:cNvPr>
          <p:cNvCxnSpPr>
            <a:endCxn id="23" idx="4"/>
          </p:cNvCxnSpPr>
          <p:nvPr/>
        </p:nvCxnSpPr>
        <p:spPr>
          <a:xfrm flipV="1">
            <a:off x="11214530" y="3686531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6043019-1F0C-0C3C-2012-DD915D27397E}"/>
              </a:ext>
            </a:extLst>
          </p:cNvPr>
          <p:cNvSpPr/>
          <p:nvPr/>
        </p:nvSpPr>
        <p:spPr>
          <a:xfrm>
            <a:off x="10995074" y="2245708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BAE6AD4-920D-C948-EE97-711F8B6A9E80}"/>
              </a:ext>
            </a:extLst>
          </p:cNvPr>
          <p:cNvCxnSpPr>
            <a:endCxn id="30" idx="4"/>
          </p:cNvCxnSpPr>
          <p:nvPr/>
        </p:nvCxnSpPr>
        <p:spPr>
          <a:xfrm flipV="1">
            <a:off x="11214530" y="2651185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7570B4AF-8BAD-14E7-A759-3117376ECAED}"/>
              </a:ext>
            </a:extLst>
          </p:cNvPr>
          <p:cNvSpPr/>
          <p:nvPr/>
        </p:nvSpPr>
        <p:spPr>
          <a:xfrm>
            <a:off x="10995074" y="46778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7D89604-8347-EC5C-D862-A5AF34FE41A0}"/>
              </a:ext>
            </a:extLst>
          </p:cNvPr>
          <p:cNvCxnSpPr>
            <a:endCxn id="35" idx="4"/>
          </p:cNvCxnSpPr>
          <p:nvPr/>
        </p:nvCxnSpPr>
        <p:spPr>
          <a:xfrm flipV="1">
            <a:off x="11214530" y="87325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64557D4-F540-09BC-6A22-EA94C421AA24}"/>
              </a:ext>
            </a:extLst>
          </p:cNvPr>
          <p:cNvSpPr txBox="1"/>
          <p:nvPr/>
        </p:nvSpPr>
        <p:spPr>
          <a:xfrm rot="16200000">
            <a:off x="10807536" y="160100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/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/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/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/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/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/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/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/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/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18969A6-1A83-760F-71E9-A69253283969}"/>
              </a:ext>
            </a:extLst>
          </p:cNvPr>
          <p:cNvCxnSpPr/>
          <p:nvPr/>
        </p:nvCxnSpPr>
        <p:spPr>
          <a:xfrm flipV="1">
            <a:off x="11218372" y="-12613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/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B7535D0-8241-1904-1630-141B901E7CC9}"/>
              </a:ext>
            </a:extLst>
          </p:cNvPr>
          <p:cNvSpPr txBox="1"/>
          <p:nvPr/>
        </p:nvSpPr>
        <p:spPr>
          <a:xfrm rot="16200000">
            <a:off x="10829852" y="570718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/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596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873E05E-89C0-4FE4-E593-371D9EC0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19" y="1365526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广义的人工神经网络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求梯度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/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8E9FDEC-0ADE-8DAD-4707-C051551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75" y="2029007"/>
                <a:ext cx="4000262" cy="276999"/>
              </a:xfrm>
              <a:prstGeom prst="rect">
                <a:avLst/>
              </a:prstGeom>
              <a:blipFill>
                <a:blip r:embed="rId5"/>
                <a:stretch>
                  <a:fillRect l="-1582" t="-21739" r="-949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BC01A29-C6BE-2B82-8BAB-8BCA00F9F21A}"/>
              </a:ext>
            </a:extLst>
          </p:cNvPr>
          <p:cNvSpPr txBox="1"/>
          <p:nvPr/>
        </p:nvSpPr>
        <p:spPr>
          <a:xfrm>
            <a:off x="5227193" y="1982840"/>
            <a:ext cx="258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其中第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层神经元为：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/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kumimoji="1" lang="en-US" altLang="zh-CN" dirty="0"/>
                  <a:t>))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0202C2A-A095-36D3-1151-AA847B428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751" y="2629756"/>
                <a:ext cx="3676135" cy="276999"/>
              </a:xfrm>
              <a:prstGeom prst="rect">
                <a:avLst/>
              </a:prstGeom>
              <a:blipFill>
                <a:blip r:embed="rId6"/>
                <a:stretch>
                  <a:fillRect l="-1375" t="-21739" r="-2749" b="-5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/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5B0BD33-B2C9-8ADA-0B93-93383D92E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029" y="3978440"/>
                <a:ext cx="1646926" cy="573555"/>
              </a:xfrm>
              <a:prstGeom prst="rect">
                <a:avLst/>
              </a:prstGeom>
              <a:blipFill>
                <a:blip r:embed="rId7"/>
                <a:stretch>
                  <a:fillRect l="-3846" t="-2174" r="-76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0ADE6DF5-BEC6-8A1F-6F1E-5323E44A01AE}"/>
              </a:ext>
            </a:extLst>
          </p:cNvPr>
          <p:cNvSpPr/>
          <p:nvPr/>
        </p:nvSpPr>
        <p:spPr>
          <a:xfrm>
            <a:off x="10995074" y="536287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EC26160-2FB4-C012-457F-6E1C7D9B2B34}"/>
              </a:ext>
            </a:extLst>
          </p:cNvPr>
          <p:cNvSpPr/>
          <p:nvPr/>
        </p:nvSpPr>
        <p:spPr>
          <a:xfrm>
            <a:off x="10995074" y="4321962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6EE53B0-CDDC-89B5-A18C-18B6E91890E3}"/>
              </a:ext>
            </a:extLst>
          </p:cNvPr>
          <p:cNvCxnSpPr>
            <a:stCxn id="19" idx="0"/>
            <a:endCxn id="20" idx="4"/>
          </p:cNvCxnSpPr>
          <p:nvPr/>
        </p:nvCxnSpPr>
        <p:spPr>
          <a:xfrm flipV="1">
            <a:off x="11214530" y="4727439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1CFF95B9-790B-9A0B-D7B6-44DC404EB850}"/>
              </a:ext>
            </a:extLst>
          </p:cNvPr>
          <p:cNvSpPr/>
          <p:nvPr/>
        </p:nvSpPr>
        <p:spPr>
          <a:xfrm>
            <a:off x="10995074" y="3281054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F1F54BEB-03D6-8C71-34BA-2D9798387DFD}"/>
              </a:ext>
            </a:extLst>
          </p:cNvPr>
          <p:cNvCxnSpPr>
            <a:endCxn id="23" idx="4"/>
          </p:cNvCxnSpPr>
          <p:nvPr/>
        </p:nvCxnSpPr>
        <p:spPr>
          <a:xfrm flipV="1">
            <a:off x="11214530" y="3686531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56043019-1F0C-0C3C-2012-DD915D27397E}"/>
              </a:ext>
            </a:extLst>
          </p:cNvPr>
          <p:cNvSpPr/>
          <p:nvPr/>
        </p:nvSpPr>
        <p:spPr>
          <a:xfrm>
            <a:off x="10995074" y="2245708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BAE6AD4-920D-C948-EE97-711F8B6A9E80}"/>
              </a:ext>
            </a:extLst>
          </p:cNvPr>
          <p:cNvCxnSpPr>
            <a:endCxn id="30" idx="4"/>
          </p:cNvCxnSpPr>
          <p:nvPr/>
        </p:nvCxnSpPr>
        <p:spPr>
          <a:xfrm flipV="1">
            <a:off x="11214530" y="2651185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>
            <a:extLst>
              <a:ext uri="{FF2B5EF4-FFF2-40B4-BE49-F238E27FC236}">
                <a16:creationId xmlns:a16="http://schemas.microsoft.com/office/drawing/2014/main" id="{7570B4AF-8BAD-14E7-A759-3117376ECAED}"/>
              </a:ext>
            </a:extLst>
          </p:cNvPr>
          <p:cNvSpPr/>
          <p:nvPr/>
        </p:nvSpPr>
        <p:spPr>
          <a:xfrm>
            <a:off x="10995074" y="46778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7D89604-8347-EC5C-D862-A5AF34FE41A0}"/>
              </a:ext>
            </a:extLst>
          </p:cNvPr>
          <p:cNvCxnSpPr>
            <a:endCxn id="35" idx="4"/>
          </p:cNvCxnSpPr>
          <p:nvPr/>
        </p:nvCxnSpPr>
        <p:spPr>
          <a:xfrm flipV="1">
            <a:off x="11214530" y="87325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264557D4-F540-09BC-6A22-EA94C421AA24}"/>
              </a:ext>
            </a:extLst>
          </p:cNvPr>
          <p:cNvSpPr txBox="1"/>
          <p:nvPr/>
        </p:nvSpPr>
        <p:spPr>
          <a:xfrm rot="16200000">
            <a:off x="10807536" y="160100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/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4EFD57C-3F3E-93E3-101F-0EB5B598BF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378" y="5380942"/>
                <a:ext cx="133402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/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FB0A6C4-A7E2-A212-779F-7BEDCEC3D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223" y="4340034"/>
                <a:ext cx="1553630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/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D010657-1C02-7F6D-3C96-ABCE22FAC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740" y="4850297"/>
                <a:ext cx="43338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/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4F080EE-A689-F482-D9BA-D947F3C2A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832" y="3299126"/>
                <a:ext cx="177324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/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A8FC05CB-7297-DD05-A2C4-0A03979F9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530" y="3809389"/>
                <a:ext cx="6529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/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10B775D-7598-948A-1034-8A72B746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292" y="2738097"/>
                <a:ext cx="65299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/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3C30B1EB-0E8F-E76B-7B54-43F30B5B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521" y="2295915"/>
                <a:ext cx="1773242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/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A090103-B715-FD6D-8AEA-94649590C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058" y="1024380"/>
                <a:ext cx="69980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/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8E178CF-56D9-C55B-B7F8-10353D7C8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612" y="504356"/>
                <a:ext cx="1458413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18969A6-1A83-760F-71E9-A69253283969}"/>
              </a:ext>
            </a:extLst>
          </p:cNvPr>
          <p:cNvCxnSpPr/>
          <p:nvPr/>
        </p:nvCxnSpPr>
        <p:spPr>
          <a:xfrm flipV="1">
            <a:off x="11218372" y="-12613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/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701FC0E-7A29-ECD7-A0D9-14343E881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900" y="24985"/>
                <a:ext cx="48019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本框 49">
            <a:extLst>
              <a:ext uri="{FF2B5EF4-FFF2-40B4-BE49-F238E27FC236}">
                <a16:creationId xmlns:a16="http://schemas.microsoft.com/office/drawing/2014/main" id="{6B7535D0-8241-1904-1630-141B901E7CC9}"/>
              </a:ext>
            </a:extLst>
          </p:cNvPr>
          <p:cNvSpPr txBox="1"/>
          <p:nvPr/>
        </p:nvSpPr>
        <p:spPr>
          <a:xfrm rot="16200000">
            <a:off x="10829852" y="5707187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/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2C672477-489E-9480-7264-855428FB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48" y="4851095"/>
                <a:ext cx="2821315" cy="705129"/>
              </a:xfrm>
              <a:prstGeom prst="rect">
                <a:avLst/>
              </a:prstGeom>
              <a:blipFill>
                <a:blip r:embed="rId1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E70A48-7495-09F4-38E1-5D765A3D0A3D}"/>
                  </a:ext>
                </a:extLst>
              </p:cNvPr>
              <p:cNvSpPr txBox="1"/>
              <p:nvPr/>
            </p:nvSpPr>
            <p:spPr>
              <a:xfrm>
                <a:off x="5470512" y="4896773"/>
                <a:ext cx="164872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AE70A48-7495-09F4-38E1-5D765A3D0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512" y="4896773"/>
                <a:ext cx="1648721" cy="612796"/>
              </a:xfrm>
              <a:prstGeom prst="rect">
                <a:avLst/>
              </a:prstGeom>
              <a:blipFill>
                <a:blip r:embed="rId19"/>
                <a:stretch>
                  <a:fillRect l="-2290" t="-2041" r="-76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996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Algorithm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1841298E-98CC-3B36-4DC6-ED8D4F054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465" y="1464765"/>
            <a:ext cx="5347887" cy="4351338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+mn-ea"/>
              </a:rPr>
              <a:t>反向传播算法可以这样理解</a:t>
            </a:r>
            <a:r>
              <a:rPr lang="en-US" altLang="zh-CN" sz="1800" dirty="0">
                <a:latin typeface="+mn-ea"/>
              </a:rPr>
              <a:t>: </a:t>
            </a:r>
            <a:endParaRPr lang="zh-CN" altLang="en-US" sz="1800" dirty="0">
              <a:effectLst/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、将神经⽹网络所有的链接全部反向 </a:t>
            </a:r>
          </a:p>
          <a:p>
            <a:r>
              <a:rPr lang="en-US" altLang="zh-CN" sz="1800" dirty="0">
                <a:latin typeface="+mn-ea"/>
              </a:rPr>
              <a:t>2</a:t>
            </a:r>
            <a:r>
              <a:rPr lang="zh-CN" altLang="en-US" sz="1800" dirty="0">
                <a:latin typeface="+mn-ea"/>
              </a:rPr>
              <a:t>、激活函数𝜎全部改为</a:t>
            </a:r>
            <a:r>
              <a:rPr lang="en-US" altLang="zh-CN" sz="1800" dirty="0">
                <a:latin typeface="+mn-ea"/>
              </a:rPr>
              <a:t>:</a:t>
            </a:r>
            <a:r>
              <a:rPr lang="zh-CN" altLang="en-US" sz="1800" dirty="0">
                <a:latin typeface="+mn-ea"/>
              </a:rPr>
              <a:t>𝜎’</a:t>
            </a:r>
            <a:endParaRPr lang="zh-CN" altLang="en-US" sz="1800" dirty="0">
              <a:effectLst/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3</a:t>
            </a:r>
            <a:r>
              <a:rPr lang="zh-CN" altLang="en-US" sz="1800" dirty="0">
                <a:latin typeface="+mn-ea"/>
              </a:rPr>
              <a:t>、将误差从输出层节点反向沿所有连边传播到下一层节点 </a:t>
            </a:r>
            <a:endParaRPr lang="zh-CN" altLang="en-US" sz="1800" dirty="0">
              <a:effectLst/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4</a:t>
            </a:r>
            <a:r>
              <a:rPr lang="zh-CN" altLang="en-US" sz="1800" dirty="0">
                <a:latin typeface="+mn-ea"/>
              </a:rPr>
              <a:t>、根据连边连通的两个节点的数值和误差调整连边权重 </a:t>
            </a:r>
            <a:endParaRPr lang="zh-CN" altLang="en-US" sz="1800" dirty="0">
              <a:effectLst/>
              <a:latin typeface="+mn-ea"/>
            </a:endParaRPr>
          </a:p>
          <a:p>
            <a:endParaRPr kumimoji="1" lang="zh-CN" altLang="en-US" sz="18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FA3647C-CF2C-C9C6-6F85-2F1E99E0A600}"/>
                  </a:ext>
                </a:extLst>
              </p:cNvPr>
              <p:cNvSpPr/>
              <p:nvPr/>
            </p:nvSpPr>
            <p:spPr>
              <a:xfrm>
                <a:off x="1998184" y="3626303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FA3647C-CF2C-C9C6-6F85-2F1E99E0A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184" y="3626303"/>
                <a:ext cx="479202" cy="5104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E838AEC-18EE-9051-8B50-A7656319B2A7}"/>
                  </a:ext>
                </a:extLst>
              </p:cNvPr>
              <p:cNvSpPr/>
              <p:nvPr/>
            </p:nvSpPr>
            <p:spPr>
              <a:xfrm>
                <a:off x="3423104" y="362151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E838AEC-18EE-9051-8B50-A7656319B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104" y="3621510"/>
                <a:ext cx="479202" cy="510431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4292471-2AAC-18D7-059F-70B47C1D5BB3}"/>
                  </a:ext>
                </a:extLst>
              </p:cNvPr>
              <p:cNvSpPr/>
              <p:nvPr/>
            </p:nvSpPr>
            <p:spPr>
              <a:xfrm>
                <a:off x="4846984" y="3621510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84292471-2AAC-18D7-059F-70B47C1D5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984" y="3621510"/>
                <a:ext cx="479202" cy="510431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7003FC-FEEE-2D96-6F48-06178CB252C8}"/>
                  </a:ext>
                </a:extLst>
              </p:cNvPr>
              <p:cNvSpPr/>
              <p:nvPr/>
            </p:nvSpPr>
            <p:spPr>
              <a:xfrm>
                <a:off x="574304" y="3656614"/>
                <a:ext cx="479202" cy="510431"/>
              </a:xfrm>
              <a:prstGeom prst="ellipse">
                <a:avLst/>
              </a:prstGeom>
              <a:solidFill>
                <a:srgbClr val="FF72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zh-CN" alt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27003FC-FEEE-2D96-6F48-06178CB25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04" y="3656614"/>
                <a:ext cx="479202" cy="51043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7B84E6A-A41A-36ED-C2AE-62C86277B935}"/>
              </a:ext>
            </a:extLst>
          </p:cNvPr>
          <p:cNvCxnSpPr/>
          <p:nvPr/>
        </p:nvCxnSpPr>
        <p:spPr>
          <a:xfrm flipH="1" flipV="1">
            <a:off x="813905" y="4167044"/>
            <a:ext cx="626042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CBFEF05-F06A-2E62-1BA8-8D6861778AD7}"/>
              </a:ext>
            </a:extLst>
          </p:cNvPr>
          <p:cNvCxnSpPr/>
          <p:nvPr/>
        </p:nvCxnSpPr>
        <p:spPr>
          <a:xfrm flipV="1">
            <a:off x="1439947" y="4131941"/>
            <a:ext cx="2222757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028A963-9926-738D-5D65-8255F9EACA98}"/>
              </a:ext>
            </a:extLst>
          </p:cNvPr>
          <p:cNvCxnSpPr/>
          <p:nvPr/>
        </p:nvCxnSpPr>
        <p:spPr>
          <a:xfrm flipV="1">
            <a:off x="1439947" y="4131941"/>
            <a:ext cx="3646638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924EFA-F345-0C6F-3558-C85AD6E84B33}"/>
              </a:ext>
            </a:extLst>
          </p:cNvPr>
          <p:cNvCxnSpPr/>
          <p:nvPr/>
        </p:nvCxnSpPr>
        <p:spPr>
          <a:xfrm flipH="1" flipV="1">
            <a:off x="813905" y="4167044"/>
            <a:ext cx="2220884" cy="1303117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34D7FD3C-AE3E-928F-8ADD-2988930476FD}"/>
              </a:ext>
            </a:extLst>
          </p:cNvPr>
          <p:cNvCxnSpPr/>
          <p:nvPr/>
        </p:nvCxnSpPr>
        <p:spPr>
          <a:xfrm flipH="1" flipV="1">
            <a:off x="2237785" y="4136733"/>
            <a:ext cx="797004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4832A8FD-FE82-CA9F-8123-555185F12587}"/>
              </a:ext>
            </a:extLst>
          </p:cNvPr>
          <p:cNvCxnSpPr/>
          <p:nvPr/>
        </p:nvCxnSpPr>
        <p:spPr>
          <a:xfrm flipV="1">
            <a:off x="3034789" y="4131941"/>
            <a:ext cx="627915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0955784-7683-2A9F-246C-FCA2E8C3908B}"/>
              </a:ext>
            </a:extLst>
          </p:cNvPr>
          <p:cNvCxnSpPr/>
          <p:nvPr/>
        </p:nvCxnSpPr>
        <p:spPr>
          <a:xfrm flipV="1">
            <a:off x="813905" y="2455454"/>
            <a:ext cx="1334621" cy="120116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D45C2B6-EB7A-2DEB-9E21-B94E60E53FEA}"/>
              </a:ext>
            </a:extLst>
          </p:cNvPr>
          <p:cNvCxnSpPr/>
          <p:nvPr/>
        </p:nvCxnSpPr>
        <p:spPr>
          <a:xfrm flipV="1">
            <a:off x="3034787" y="4131941"/>
            <a:ext cx="2051796" cy="1338221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23AE5CE-7B83-BF7F-AAB5-107FEABA2E02}"/>
              </a:ext>
            </a:extLst>
          </p:cNvPr>
          <p:cNvCxnSpPr/>
          <p:nvPr/>
        </p:nvCxnSpPr>
        <p:spPr>
          <a:xfrm flipH="1" flipV="1">
            <a:off x="813904" y="4167044"/>
            <a:ext cx="3821760" cy="130888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FB4812F-74CD-0018-0794-538BD3AF295B}"/>
              </a:ext>
            </a:extLst>
          </p:cNvPr>
          <p:cNvCxnSpPr/>
          <p:nvPr/>
        </p:nvCxnSpPr>
        <p:spPr>
          <a:xfrm flipH="1" flipV="1">
            <a:off x="3662704" y="4131941"/>
            <a:ext cx="972961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5FE8447E-F530-BC9A-351E-6042C538ECB4}"/>
              </a:ext>
            </a:extLst>
          </p:cNvPr>
          <p:cNvCxnSpPr/>
          <p:nvPr/>
        </p:nvCxnSpPr>
        <p:spPr>
          <a:xfrm flipV="1">
            <a:off x="4635664" y="4131941"/>
            <a:ext cx="450918" cy="134399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372BED9-550A-3274-6FC6-072D37741532}"/>
              </a:ext>
            </a:extLst>
          </p:cNvPr>
          <p:cNvCxnSpPr/>
          <p:nvPr/>
        </p:nvCxnSpPr>
        <p:spPr>
          <a:xfrm flipH="1" flipV="1">
            <a:off x="2237782" y="4136733"/>
            <a:ext cx="2397881" cy="133919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28F42C8C-0EC5-1FD7-B77C-7BDD9B9032BF}"/>
              </a:ext>
            </a:extLst>
          </p:cNvPr>
          <p:cNvCxnSpPr/>
          <p:nvPr/>
        </p:nvCxnSpPr>
        <p:spPr>
          <a:xfrm flipV="1">
            <a:off x="1439944" y="4136733"/>
            <a:ext cx="797838" cy="1333428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0A98E3-0D25-179A-8E19-283736EACA4B}"/>
              </a:ext>
            </a:extLst>
          </p:cNvPr>
          <p:cNvCxnSpPr/>
          <p:nvPr/>
        </p:nvCxnSpPr>
        <p:spPr>
          <a:xfrm flipH="1" flipV="1">
            <a:off x="2148526" y="2455454"/>
            <a:ext cx="89256" cy="117085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05D15E4F-9927-0E67-C160-6FE6147DB29E}"/>
              </a:ext>
            </a:extLst>
          </p:cNvPr>
          <p:cNvCxnSpPr/>
          <p:nvPr/>
        </p:nvCxnSpPr>
        <p:spPr>
          <a:xfrm flipH="1" flipV="1">
            <a:off x="2148526" y="2455454"/>
            <a:ext cx="1514176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E41E76AE-15DE-D79A-41CF-B40C44B268FE}"/>
              </a:ext>
            </a:extLst>
          </p:cNvPr>
          <p:cNvCxnSpPr/>
          <p:nvPr/>
        </p:nvCxnSpPr>
        <p:spPr>
          <a:xfrm flipH="1" flipV="1">
            <a:off x="2148526" y="2455454"/>
            <a:ext cx="2938055" cy="116605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23453462-7EC3-2731-26B4-A4FC4DBF30FE}"/>
              </a:ext>
            </a:extLst>
          </p:cNvPr>
          <p:cNvSpPr/>
          <p:nvPr/>
        </p:nvSpPr>
        <p:spPr>
          <a:xfrm>
            <a:off x="1200345" y="547016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4D0797AC-DB19-2981-A3A9-2DB6ECF7CD28}"/>
              </a:ext>
            </a:extLst>
          </p:cNvPr>
          <p:cNvSpPr/>
          <p:nvPr/>
        </p:nvSpPr>
        <p:spPr>
          <a:xfrm>
            <a:off x="2788747" y="5470161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A231C210-716A-1CE5-29DF-26BAB79D63B4}"/>
              </a:ext>
            </a:extLst>
          </p:cNvPr>
          <p:cNvSpPr/>
          <p:nvPr/>
        </p:nvSpPr>
        <p:spPr>
          <a:xfrm>
            <a:off x="4353232" y="5470160"/>
            <a:ext cx="479202" cy="510431"/>
          </a:xfrm>
          <a:prstGeom prst="ellipse">
            <a:avLst/>
          </a:prstGeom>
          <a:solidFill>
            <a:srgbClr val="FF7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63117B71-35E8-6C31-1D8A-783F3A01E5E9}"/>
              </a:ext>
            </a:extLst>
          </p:cNvPr>
          <p:cNvSpPr/>
          <p:nvPr/>
        </p:nvSpPr>
        <p:spPr>
          <a:xfrm>
            <a:off x="3669982" y="1929867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4CDC34D4-87F6-CC7D-F79C-916BEE2AFBB3}"/>
              </a:ext>
            </a:extLst>
          </p:cNvPr>
          <p:cNvSpPr/>
          <p:nvPr/>
        </p:nvSpPr>
        <p:spPr>
          <a:xfrm>
            <a:off x="1908925" y="1945023"/>
            <a:ext cx="479202" cy="5104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3B2377F0-1FEA-D25D-2367-5E1855CF80F0}"/>
              </a:ext>
            </a:extLst>
          </p:cNvPr>
          <p:cNvCxnSpPr>
            <a:stCxn id="26" idx="0"/>
            <a:endCxn id="68" idx="4"/>
          </p:cNvCxnSpPr>
          <p:nvPr/>
        </p:nvCxnSpPr>
        <p:spPr>
          <a:xfrm flipH="1" flipV="1">
            <a:off x="3909583" y="2440298"/>
            <a:ext cx="1177002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75F1A7D-E84A-1D1C-8905-E957BCB47DD8}"/>
              </a:ext>
            </a:extLst>
          </p:cNvPr>
          <p:cNvCxnSpPr>
            <a:stCxn id="25" idx="0"/>
            <a:endCxn id="68" idx="4"/>
          </p:cNvCxnSpPr>
          <p:nvPr/>
        </p:nvCxnSpPr>
        <p:spPr>
          <a:xfrm flipV="1">
            <a:off x="3662705" y="2440298"/>
            <a:ext cx="246878" cy="1181212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61808AF0-1938-3CD1-37A6-D035C90ACEBB}"/>
              </a:ext>
            </a:extLst>
          </p:cNvPr>
          <p:cNvCxnSpPr>
            <a:stCxn id="21" idx="0"/>
            <a:endCxn id="68" idx="4"/>
          </p:cNvCxnSpPr>
          <p:nvPr/>
        </p:nvCxnSpPr>
        <p:spPr>
          <a:xfrm flipV="1">
            <a:off x="2237785" y="2440298"/>
            <a:ext cx="1671798" cy="1186005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C5C23C1F-82DB-C860-2701-1E5D7DDBF079}"/>
              </a:ext>
            </a:extLst>
          </p:cNvPr>
          <p:cNvCxnSpPr>
            <a:stCxn id="27" idx="0"/>
            <a:endCxn id="68" idx="4"/>
          </p:cNvCxnSpPr>
          <p:nvPr/>
        </p:nvCxnSpPr>
        <p:spPr>
          <a:xfrm flipV="1">
            <a:off x="813905" y="2440298"/>
            <a:ext cx="3095678" cy="1216316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0917AC7D-2255-6FA8-6F78-2D31028B0045}"/>
              </a:ext>
            </a:extLst>
          </p:cNvPr>
          <p:cNvSpPr txBox="1"/>
          <p:nvPr/>
        </p:nvSpPr>
        <p:spPr>
          <a:xfrm>
            <a:off x="5267998" y="472320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W</a:t>
            </a:r>
            <a:r>
              <a:rPr kumimoji="1" lang="en-US" altLang="zh-CN" i="1" baseline="30000" dirty="0"/>
              <a:t>IH</a:t>
            </a:r>
            <a:endParaRPr kumimoji="1" lang="zh-CN" altLang="en-US" i="1" baseline="3000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89AD415-6059-C88D-2400-00978CF9EF6E}"/>
              </a:ext>
            </a:extLst>
          </p:cNvPr>
          <p:cNvSpPr txBox="1"/>
          <p:nvPr/>
        </p:nvSpPr>
        <p:spPr>
          <a:xfrm>
            <a:off x="5015636" y="2613269"/>
            <a:ext cx="107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W</a:t>
            </a:r>
            <a:r>
              <a:rPr kumimoji="1" lang="en-US" altLang="zh-CN" i="1" baseline="30000" dirty="0"/>
              <a:t>HO</a:t>
            </a:r>
            <a:endParaRPr kumimoji="1" lang="zh-CN" altLang="en-US" i="1" baseline="30000" dirty="0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E166DDF6-433F-031E-2A3A-DCB6C07B7E7C}"/>
              </a:ext>
            </a:extLst>
          </p:cNvPr>
          <p:cNvCxnSpPr>
            <a:endCxn id="64" idx="0"/>
          </p:cNvCxnSpPr>
          <p:nvPr/>
        </p:nvCxnSpPr>
        <p:spPr>
          <a:xfrm>
            <a:off x="2148526" y="146476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A73505A6-AF8F-7200-5531-15DCEA6A2C72}"/>
              </a:ext>
            </a:extLst>
          </p:cNvPr>
          <p:cNvCxnSpPr/>
          <p:nvPr/>
        </p:nvCxnSpPr>
        <p:spPr>
          <a:xfrm>
            <a:off x="3911793" y="1464765"/>
            <a:ext cx="0" cy="48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ACA38FB0-8FF0-6507-323D-F73EE0EA6D52}"/>
              </a:ext>
            </a:extLst>
          </p:cNvPr>
          <p:cNvSpPr txBox="1"/>
          <p:nvPr/>
        </p:nvSpPr>
        <p:spPr>
          <a:xfrm>
            <a:off x="2388127" y="1329828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e</a:t>
            </a:r>
            <a:r>
              <a:rPr kumimoji="1" lang="en-US" altLang="zh-CN" i="1" baseline="-25000" dirty="0"/>
              <a:t>1</a:t>
            </a:r>
            <a:endParaRPr kumimoji="1" lang="zh-CN" altLang="en-US" i="1" baseline="-25000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BAF8E9F-58AD-AD62-2E7B-128515098F45}"/>
              </a:ext>
            </a:extLst>
          </p:cNvPr>
          <p:cNvSpPr txBox="1"/>
          <p:nvPr/>
        </p:nvSpPr>
        <p:spPr>
          <a:xfrm>
            <a:off x="4060685" y="1344984"/>
            <a:ext cx="52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/>
              <a:t>e</a:t>
            </a:r>
            <a:r>
              <a:rPr kumimoji="1" lang="en-US" altLang="zh-CN" i="1" baseline="-25000" dirty="0"/>
              <a:t>2</a:t>
            </a:r>
            <a:endParaRPr kumimoji="1" lang="zh-CN" alt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643468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977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65771" y="6227621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/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9212C7E-C394-E540-AB44-E8B5FE3DC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blipFill>
                <a:blip r:embed="rId5"/>
                <a:stretch>
                  <a:fillRect l="-2174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9C0902F6-20D7-1048-BFFA-96B27FDF79BB}"/>
              </a:ext>
            </a:extLst>
          </p:cNvPr>
          <p:cNvSpPr txBox="1"/>
          <p:nvPr/>
        </p:nvSpPr>
        <p:spPr>
          <a:xfrm>
            <a:off x="1003503" y="3086545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/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E134A6F-B14A-3A41-A6A2-1DFBCE51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blipFill>
                <a:blip r:embed="rId6"/>
                <a:stretch>
                  <a:fillRect l="-3614" r="-2410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>
            <a:extLst>
              <a:ext uri="{FF2B5EF4-FFF2-40B4-BE49-F238E27FC236}">
                <a16:creationId xmlns:a16="http://schemas.microsoft.com/office/drawing/2014/main" id="{FAC7480F-F946-D341-B454-AB65691C3B0C}"/>
              </a:ext>
            </a:extLst>
          </p:cNvPr>
          <p:cNvSpPr/>
          <p:nvPr/>
        </p:nvSpPr>
        <p:spPr>
          <a:xfrm>
            <a:off x="7044760" y="3001383"/>
            <a:ext cx="1420837" cy="899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ODESolver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F5FC9E-815F-0F41-9454-0E47A90A7108}"/>
              </a:ext>
            </a:extLst>
          </p:cNvPr>
          <p:cNvSpPr txBox="1"/>
          <p:nvPr/>
        </p:nvSpPr>
        <p:spPr>
          <a:xfrm>
            <a:off x="5831058" y="2755681"/>
            <a:ext cx="52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r>
              <a:rPr kumimoji="1" lang="en-US" altLang="zh-CN" baseline="-25000" dirty="0"/>
              <a:t>0</a:t>
            </a:r>
            <a:endParaRPr kumimoji="1"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/>
              <p:nvPr/>
            </p:nvSpPr>
            <p:spPr>
              <a:xfrm>
                <a:off x="5738010" y="3594926"/>
                <a:ext cx="5205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48C4FDB-CC74-C745-B266-6E9C2EE2E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010" y="3594926"/>
                <a:ext cx="5205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7C63F13-1C27-9A43-8E0C-6070A3A28CBE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6351563" y="2940347"/>
            <a:ext cx="693197" cy="51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AC5CAD33-6FA3-D64D-861C-F31A8CBE8622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 flipV="1">
            <a:off x="6258515" y="3451047"/>
            <a:ext cx="786245" cy="328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F44A3B9-9C73-074E-B70B-45B4B4F5BE95}"/>
              </a:ext>
            </a:extLst>
          </p:cNvPr>
          <p:cNvCxnSpPr>
            <a:cxnSpLocks/>
          </p:cNvCxnSpPr>
          <p:nvPr/>
        </p:nvCxnSpPr>
        <p:spPr>
          <a:xfrm flipV="1">
            <a:off x="8485091" y="3125013"/>
            <a:ext cx="560435" cy="32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5A5DF1-7525-3142-A446-CD02376D4070}"/>
                  </a:ext>
                </a:extLst>
              </p:cNvPr>
              <p:cNvSpPr txBox="1"/>
              <p:nvPr/>
            </p:nvSpPr>
            <p:spPr>
              <a:xfrm>
                <a:off x="9147208" y="2891923"/>
                <a:ext cx="496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E5A5DF1-7525-3142-A446-CD02376D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8" y="2891923"/>
                <a:ext cx="496996" cy="276999"/>
              </a:xfrm>
              <a:prstGeom prst="rect">
                <a:avLst/>
              </a:prstGeom>
              <a:blipFill>
                <a:blip r:embed="rId8"/>
                <a:stretch>
                  <a:fillRect l="-10000" r="-1500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6A6B09-3A23-B34F-96B1-22106B6068C8}"/>
                  </a:ext>
                </a:extLst>
              </p:cNvPr>
              <p:cNvSpPr txBox="1"/>
              <p:nvPr/>
            </p:nvSpPr>
            <p:spPr>
              <a:xfrm>
                <a:off x="9147208" y="3664688"/>
                <a:ext cx="49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E6A6B09-3A23-B34F-96B1-22106B606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208" y="3664688"/>
                <a:ext cx="490391" cy="276999"/>
              </a:xfrm>
              <a:prstGeom prst="rect">
                <a:avLst/>
              </a:prstGeom>
              <a:blipFill>
                <a:blip r:embed="rId9"/>
                <a:stretch>
                  <a:fillRect l="-10256" r="-17949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CE4A0E6-86EB-EB47-B5B5-7E7F46216DF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65597" y="3451047"/>
            <a:ext cx="579929" cy="264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F78AB98B-0471-8D4E-8FDF-7FC32D41AB14}"/>
              </a:ext>
            </a:extLst>
          </p:cNvPr>
          <p:cNvCxnSpPr>
            <a:cxnSpLocks/>
          </p:cNvCxnSpPr>
          <p:nvPr/>
        </p:nvCxnSpPr>
        <p:spPr>
          <a:xfrm>
            <a:off x="9745886" y="3020129"/>
            <a:ext cx="579929" cy="379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E746705-166B-8C4C-A643-F45CEBA8E567}"/>
              </a:ext>
            </a:extLst>
          </p:cNvPr>
          <p:cNvCxnSpPr>
            <a:cxnSpLocks/>
          </p:cNvCxnSpPr>
          <p:nvPr/>
        </p:nvCxnSpPr>
        <p:spPr>
          <a:xfrm flipV="1">
            <a:off x="9756266" y="3455877"/>
            <a:ext cx="569549" cy="363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EC64A1B-31BC-D34F-B262-F6708C10FDB5}"/>
                  </a:ext>
                </a:extLst>
              </p:cNvPr>
              <p:cNvSpPr/>
              <p:nvPr/>
            </p:nvSpPr>
            <p:spPr>
              <a:xfrm>
                <a:off x="10477903" y="3086545"/>
                <a:ext cx="502381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EC64A1B-31BC-D34F-B262-F6708C10F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903" y="3086545"/>
                <a:ext cx="502381" cy="619080"/>
              </a:xfrm>
              <a:prstGeom prst="rect">
                <a:avLst/>
              </a:prstGeom>
              <a:blipFill>
                <a:blip r:embed="rId10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3158DDF-F8AF-CB4C-90E7-328D7B8880BC}"/>
                  </a:ext>
                </a:extLst>
              </p:cNvPr>
              <p:cNvSpPr txBox="1"/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3158DDF-F8AF-CB4C-90E7-328D7B88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blipFill>
                <a:blip r:embed="rId11"/>
                <a:stretch>
                  <a:fillRect l="-946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747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3CACA7-881C-1D4C-8019-9ABCAADA62DE}"/>
                  </a:ext>
                </a:extLst>
              </p:cNvPr>
              <p:cNvSpPr txBox="1"/>
              <p:nvPr/>
            </p:nvSpPr>
            <p:spPr>
              <a:xfrm>
                <a:off x="6406087" y="3939707"/>
                <a:ext cx="4389150" cy="57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3CACA7-881C-1D4C-8019-9ABCAADA6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7" y="3939707"/>
                <a:ext cx="4389150" cy="573747"/>
              </a:xfrm>
              <a:prstGeom prst="rect">
                <a:avLst/>
              </a:prstGeom>
              <a:blipFill>
                <a:blip r:embed="rId5"/>
                <a:stretch>
                  <a:fillRect l="-288" t="-217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/>
              <p:nvPr/>
            </p:nvSpPr>
            <p:spPr>
              <a:xfrm>
                <a:off x="6406087" y="6369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CB4CC9-DB52-F443-BADE-5DA17DEF4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7" y="636940"/>
                <a:ext cx="4005071" cy="891719"/>
              </a:xfrm>
              <a:prstGeom prst="rect">
                <a:avLst/>
              </a:prstGeom>
              <a:blipFill>
                <a:blip r:embed="rId6"/>
                <a:stretch>
                  <a:fillRect l="-949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76FBAA-BDC5-277B-DCFB-CA02C8B2F101}"/>
                  </a:ext>
                </a:extLst>
              </p:cNvPr>
              <p:cNvSpPr txBox="1"/>
              <p:nvPr/>
            </p:nvSpPr>
            <p:spPr>
              <a:xfrm>
                <a:off x="1868481" y="1774024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C76FBAA-BDC5-277B-DCFB-CA02C8B2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481" y="1774024"/>
                <a:ext cx="1740028" cy="276999"/>
              </a:xfrm>
              <a:prstGeom prst="rect">
                <a:avLst/>
              </a:prstGeom>
              <a:blipFill>
                <a:blip r:embed="rId7"/>
                <a:stretch>
                  <a:fillRect l="-2174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下箭头 4">
            <a:extLst>
              <a:ext uri="{FF2B5EF4-FFF2-40B4-BE49-F238E27FC236}">
                <a16:creationId xmlns:a16="http://schemas.microsoft.com/office/drawing/2014/main" id="{12B06140-0CF7-898B-F77E-842CB713EA9F}"/>
              </a:ext>
            </a:extLst>
          </p:cNvPr>
          <p:cNvSpPr/>
          <p:nvPr/>
        </p:nvSpPr>
        <p:spPr>
          <a:xfrm>
            <a:off x="2571508" y="2170714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3674B-7053-2299-02A1-B294832F707A}"/>
                  </a:ext>
                </a:extLst>
              </p:cNvPr>
              <p:cNvSpPr txBox="1"/>
              <p:nvPr/>
            </p:nvSpPr>
            <p:spPr>
              <a:xfrm>
                <a:off x="1318318" y="2769952"/>
                <a:ext cx="24153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963674B-7053-2299-02A1-B294832F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18" y="2769952"/>
                <a:ext cx="2415341" cy="276999"/>
              </a:xfrm>
              <a:prstGeom prst="rect">
                <a:avLst/>
              </a:prstGeom>
              <a:blipFill>
                <a:blip r:embed="rId8"/>
                <a:stretch>
                  <a:fillRect l="-1047" t="-416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E9A86B-F7EB-9559-B13D-880C32943DE0}"/>
                  </a:ext>
                </a:extLst>
              </p:cNvPr>
              <p:cNvSpPr txBox="1"/>
              <p:nvPr/>
            </p:nvSpPr>
            <p:spPr>
              <a:xfrm>
                <a:off x="1318318" y="3362668"/>
                <a:ext cx="2606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6E9A86B-F7EB-9559-B13D-880C32943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18" y="3362668"/>
                <a:ext cx="2606676" cy="276999"/>
              </a:xfrm>
              <a:prstGeom prst="rect">
                <a:avLst/>
              </a:prstGeom>
              <a:blipFill>
                <a:blip r:embed="rId9"/>
                <a:stretch>
                  <a:fillRect l="-1449" t="-4348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2ED235-C4A8-F0D0-F28A-8C08EFCA2B47}"/>
                  </a:ext>
                </a:extLst>
              </p:cNvPr>
              <p:cNvSpPr txBox="1"/>
              <p:nvPr/>
            </p:nvSpPr>
            <p:spPr>
              <a:xfrm>
                <a:off x="1325352" y="3949582"/>
                <a:ext cx="2826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02ED235-C4A8-F0D0-F28A-8C08EFCA2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352" y="3949582"/>
                <a:ext cx="2826287" cy="276999"/>
              </a:xfrm>
              <a:prstGeom prst="rect">
                <a:avLst/>
              </a:prstGeom>
              <a:blipFill>
                <a:blip r:embed="rId10"/>
                <a:stretch>
                  <a:fillRect l="-1345" t="-9091" r="-448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92DD36-3A29-F213-7C6C-FDDA1A6FED2B}"/>
                  </a:ext>
                </a:extLst>
              </p:cNvPr>
              <p:cNvSpPr txBox="1"/>
              <p:nvPr/>
            </p:nvSpPr>
            <p:spPr>
              <a:xfrm>
                <a:off x="1318318" y="5031660"/>
                <a:ext cx="22852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192DD36-3A29-F213-7C6C-FDDA1A6FE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318" y="5031660"/>
                <a:ext cx="2285241" cy="276999"/>
              </a:xfrm>
              <a:prstGeom prst="rect">
                <a:avLst/>
              </a:prstGeom>
              <a:blipFill>
                <a:blip r:embed="rId11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0038807-4969-D66E-7557-4A16A7D5379E}"/>
                  </a:ext>
                </a:extLst>
              </p:cNvPr>
              <p:cNvSpPr txBox="1"/>
              <p:nvPr/>
            </p:nvSpPr>
            <p:spPr>
              <a:xfrm>
                <a:off x="814039" y="4420285"/>
                <a:ext cx="35149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0038807-4969-D66E-7557-4A16A7D53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39" y="4420285"/>
                <a:ext cx="351493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下箭头 15">
            <a:extLst>
              <a:ext uri="{FF2B5EF4-FFF2-40B4-BE49-F238E27FC236}">
                <a16:creationId xmlns:a16="http://schemas.microsoft.com/office/drawing/2014/main" id="{AF13E407-B8D1-5D74-4A5B-59DF6C97BCBC}"/>
              </a:ext>
            </a:extLst>
          </p:cNvPr>
          <p:cNvSpPr/>
          <p:nvPr/>
        </p:nvSpPr>
        <p:spPr>
          <a:xfrm>
            <a:off x="8307159" y="2013015"/>
            <a:ext cx="166987" cy="3094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073985-AB91-5AC6-09AE-90AB3453C844}"/>
                  </a:ext>
                </a:extLst>
              </p:cNvPr>
              <p:cNvSpPr txBox="1"/>
              <p:nvPr/>
            </p:nvSpPr>
            <p:spPr>
              <a:xfrm>
                <a:off x="6475490" y="2657517"/>
                <a:ext cx="3997312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1073985-AB91-5AC6-09AE-90AB3453C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490" y="2657517"/>
                <a:ext cx="3997312" cy="778868"/>
              </a:xfrm>
              <a:prstGeom prst="rect">
                <a:avLst/>
              </a:prstGeom>
              <a:blipFill>
                <a:blip r:embed="rId13"/>
                <a:stretch>
                  <a:fillRect l="-633" t="-111290" b="-17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AA12ABB-6137-B973-55C1-8B987BE05A8F}"/>
                  </a:ext>
                </a:extLst>
              </p:cNvPr>
              <p:cNvSpPr/>
              <p:nvPr/>
            </p:nvSpPr>
            <p:spPr>
              <a:xfrm>
                <a:off x="6396847" y="4975068"/>
                <a:ext cx="1133387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AA12ABB-6137-B973-55C1-8B987BE05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847" y="4975068"/>
                <a:ext cx="1133387" cy="6658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EEFBD796-134A-71D0-DD61-494EB97AB436}"/>
              </a:ext>
            </a:extLst>
          </p:cNvPr>
          <p:cNvSpPr txBox="1"/>
          <p:nvPr/>
        </p:nvSpPr>
        <p:spPr>
          <a:xfrm>
            <a:off x="7811725" y="5144651"/>
            <a:ext cx="42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伴随变量</a:t>
            </a:r>
            <a:r>
              <a:rPr kumimoji="1" lang="en-US" altLang="zh-CN" dirty="0"/>
              <a:t>(adjoint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4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677223-EDE5-CB43-87E5-47A685F56F42}"/>
                  </a:ext>
                </a:extLst>
              </p:cNvPr>
              <p:cNvSpPr/>
              <p:nvPr/>
            </p:nvSpPr>
            <p:spPr>
              <a:xfrm>
                <a:off x="6299751" y="2039694"/>
                <a:ext cx="1133387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32677223-EDE5-CB43-87E5-47A685F56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1" y="2039694"/>
                <a:ext cx="1133387" cy="6658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38A94C-9218-5946-B8C0-3FA6CBB765C5}"/>
                  </a:ext>
                </a:extLst>
              </p:cNvPr>
              <p:cNvSpPr/>
              <p:nvPr/>
            </p:nvSpPr>
            <p:spPr>
              <a:xfrm>
                <a:off x="6299750" y="2838740"/>
                <a:ext cx="4541308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38A94C-9218-5946-B8C0-3FA6CBB765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0" y="2838740"/>
                <a:ext cx="4541308" cy="6658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520DF3C-35FB-9A47-8588-584F4B9EBB4B}"/>
                  </a:ext>
                </a:extLst>
              </p:cNvPr>
              <p:cNvSpPr txBox="1"/>
              <p:nvPr/>
            </p:nvSpPr>
            <p:spPr>
              <a:xfrm>
                <a:off x="8604928" y="2234105"/>
                <a:ext cx="2606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520DF3C-35FB-9A47-8588-584F4B9EB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928" y="2234105"/>
                <a:ext cx="2606676" cy="276999"/>
              </a:xfrm>
              <a:prstGeom prst="rect">
                <a:avLst/>
              </a:prstGeom>
              <a:blipFill>
                <a:blip r:embed="rId7"/>
                <a:stretch>
                  <a:fillRect l="-1456" t="-4348" r="-485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4CC71E6-8B60-854B-A436-58775784FD2C}"/>
                  </a:ext>
                </a:extLst>
              </p:cNvPr>
              <p:cNvSpPr/>
              <p:nvPr/>
            </p:nvSpPr>
            <p:spPr>
              <a:xfrm>
                <a:off x="6336563" y="3841184"/>
                <a:ext cx="2057871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4CC71E6-8B60-854B-A436-58775784FD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63" y="3841184"/>
                <a:ext cx="2057871" cy="665823"/>
              </a:xfrm>
              <a:prstGeom prst="rect">
                <a:avLst/>
              </a:prstGeom>
              <a:blipFill>
                <a:blip r:embed="rId8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/>
              <p:nvPr/>
            </p:nvSpPr>
            <p:spPr>
              <a:xfrm>
                <a:off x="8570404" y="4799923"/>
                <a:ext cx="2057871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404" y="4799923"/>
                <a:ext cx="2057871" cy="618246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下箭头 8">
            <a:extLst>
              <a:ext uri="{FF2B5EF4-FFF2-40B4-BE49-F238E27FC236}">
                <a16:creationId xmlns:a16="http://schemas.microsoft.com/office/drawing/2014/main" id="{05EA5CC2-F22F-9341-9669-EA17FEC608A5}"/>
              </a:ext>
            </a:extLst>
          </p:cNvPr>
          <p:cNvSpPr/>
          <p:nvPr/>
        </p:nvSpPr>
        <p:spPr>
          <a:xfrm>
            <a:off x="8153871" y="2595873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下箭头 29">
            <a:extLst>
              <a:ext uri="{FF2B5EF4-FFF2-40B4-BE49-F238E27FC236}">
                <a16:creationId xmlns:a16="http://schemas.microsoft.com/office/drawing/2014/main" id="{5BEC0F1D-1BD1-7341-A487-652435546703}"/>
              </a:ext>
            </a:extLst>
          </p:cNvPr>
          <p:cNvSpPr/>
          <p:nvPr/>
        </p:nvSpPr>
        <p:spPr>
          <a:xfrm>
            <a:off x="7245691" y="3554713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下箭头 30">
            <a:extLst>
              <a:ext uri="{FF2B5EF4-FFF2-40B4-BE49-F238E27FC236}">
                <a16:creationId xmlns:a16="http://schemas.microsoft.com/office/drawing/2014/main" id="{FAC84FE9-7DF0-5F47-8EDA-72E4E35C3901}"/>
              </a:ext>
            </a:extLst>
          </p:cNvPr>
          <p:cNvSpPr/>
          <p:nvPr/>
        </p:nvSpPr>
        <p:spPr>
          <a:xfrm>
            <a:off x="7245691" y="4453176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4282CF9-879A-C94D-9E36-1EFAB97583C6}"/>
                  </a:ext>
                </a:extLst>
              </p:cNvPr>
              <p:cNvSpPr/>
              <p:nvPr/>
            </p:nvSpPr>
            <p:spPr>
              <a:xfrm>
                <a:off x="6299750" y="4751019"/>
                <a:ext cx="2057871" cy="619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4282CF9-879A-C94D-9E36-1EFAB9758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50" y="4751019"/>
                <a:ext cx="2057871" cy="619016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下箭头 32">
            <a:extLst>
              <a:ext uri="{FF2B5EF4-FFF2-40B4-BE49-F238E27FC236}">
                <a16:creationId xmlns:a16="http://schemas.microsoft.com/office/drawing/2014/main" id="{0CD2839B-574B-4341-A194-E8CE2620167A}"/>
              </a:ext>
            </a:extLst>
          </p:cNvPr>
          <p:cNvSpPr/>
          <p:nvPr/>
        </p:nvSpPr>
        <p:spPr>
          <a:xfrm rot="16200000">
            <a:off x="8366654" y="5029903"/>
            <a:ext cx="203750" cy="215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11CCCB-AEA3-9443-9398-975224664FF5}"/>
              </a:ext>
            </a:extLst>
          </p:cNvPr>
          <p:cNvSpPr txBox="1"/>
          <p:nvPr/>
        </p:nvSpPr>
        <p:spPr>
          <a:xfrm>
            <a:off x="10631950" y="4799923"/>
            <a:ext cx="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伴随方程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CF2F181-1D1F-924A-9FF4-4D334A4C5564}"/>
              </a:ext>
            </a:extLst>
          </p:cNvPr>
          <p:cNvSpPr/>
          <p:nvPr/>
        </p:nvSpPr>
        <p:spPr>
          <a:xfrm>
            <a:off x="8780624" y="4668572"/>
            <a:ext cx="1630534" cy="1318411"/>
          </a:xfrm>
          <a:prstGeom prst="round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5697C78-E890-3547-9327-F86CBAECAB0E}"/>
                  </a:ext>
                </a:extLst>
              </p:cNvPr>
              <p:cNvSpPr/>
              <p:nvPr/>
            </p:nvSpPr>
            <p:spPr>
              <a:xfrm>
                <a:off x="8792308" y="5351586"/>
                <a:ext cx="1630535" cy="665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C5697C78-E890-3547-9327-F86CBAECA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8" y="5351586"/>
                <a:ext cx="1630535" cy="6658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3A280FC-7752-0F46-8838-82EBFFC29907}"/>
                  </a:ext>
                </a:extLst>
              </p:cNvPr>
              <p:cNvSpPr txBox="1"/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3A280FC-7752-0F46-8838-82EBFFC29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blipFill>
                <a:blip r:embed="rId13"/>
                <a:stretch>
                  <a:fillRect l="-2190" t="-909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>
            <a:extLst>
              <a:ext uri="{FF2B5EF4-FFF2-40B4-BE49-F238E27FC236}">
                <a16:creationId xmlns:a16="http://schemas.microsoft.com/office/drawing/2014/main" id="{730BD003-04A3-AE47-845C-7132392809E6}"/>
              </a:ext>
            </a:extLst>
          </p:cNvPr>
          <p:cNvSpPr txBox="1"/>
          <p:nvPr/>
        </p:nvSpPr>
        <p:spPr>
          <a:xfrm>
            <a:off x="1003503" y="3086545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DF2C62B-F4A7-6143-8C88-EC7A8FE62AA0}"/>
                  </a:ext>
                </a:extLst>
              </p:cNvPr>
              <p:cNvSpPr txBox="1"/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DDF2C62B-F4A7-6143-8C88-EC7A8FE62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blipFill>
                <a:blip r:embed="rId14"/>
                <a:stretch>
                  <a:fillRect l="-3659" r="-24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E4CFD9-D4FB-3D4E-A13E-CE23BCDDC8DC}"/>
                  </a:ext>
                </a:extLst>
              </p:cNvPr>
              <p:cNvSpPr txBox="1"/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E4CFD9-D4FB-3D4E-A13E-CE23BCDDC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blipFill>
                <a:blip r:embed="rId15"/>
                <a:stretch>
                  <a:fillRect l="-946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55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Alex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zhuanlan.zhihu.com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/p/116197079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CB00CA-3903-604E-CD30-BB8AD69D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7550"/>
            <a:ext cx="91440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D631A7-3B4F-D07A-B6E5-A95FDFAFB2EA}"/>
              </a:ext>
            </a:extLst>
          </p:cNvPr>
          <p:cNvSpPr txBox="1"/>
          <p:nvPr/>
        </p:nvSpPr>
        <p:spPr>
          <a:xfrm>
            <a:off x="3264060" y="5092861"/>
            <a:ext cx="21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Alex:</a:t>
            </a:r>
            <a:r>
              <a:rPr kumimoji="1" lang="zh-CN" altLang="en-US" dirty="0"/>
              <a:t> </a:t>
            </a:r>
            <a:r>
              <a:rPr kumimoji="1" lang="en-US" altLang="zh-CN" dirty="0"/>
              <a:t>11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99173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/>
              <p:nvPr/>
            </p:nvSpPr>
            <p:spPr>
              <a:xfrm>
                <a:off x="5960587" y="2759177"/>
                <a:ext cx="2057871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5916D2F3-0E59-9C48-88CA-C975A9B987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587" y="2759177"/>
                <a:ext cx="2057871" cy="618246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C211CCCB-AEA3-9443-9398-975224664FF5}"/>
              </a:ext>
            </a:extLst>
          </p:cNvPr>
          <p:cNvSpPr txBox="1"/>
          <p:nvPr/>
        </p:nvSpPr>
        <p:spPr>
          <a:xfrm>
            <a:off x="8024214" y="1964895"/>
            <a:ext cx="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前向方程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D011D7-98D2-424E-935F-F789D5893169}"/>
                  </a:ext>
                </a:extLst>
              </p:cNvPr>
              <p:cNvSpPr txBox="1"/>
              <p:nvPr/>
            </p:nvSpPr>
            <p:spPr>
              <a:xfrm>
                <a:off x="6278430" y="2149562"/>
                <a:ext cx="139615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AD011D7-98D2-424E-935F-F789D5893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30" y="2149562"/>
                <a:ext cx="1396151" cy="525913"/>
              </a:xfrm>
              <a:prstGeom prst="rect">
                <a:avLst/>
              </a:prstGeom>
              <a:blipFill>
                <a:blip r:embed="rId6"/>
                <a:stretch>
                  <a:fillRect l="-2727" t="-2439" b="-14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>
            <a:extLst>
              <a:ext uri="{FF2B5EF4-FFF2-40B4-BE49-F238E27FC236}">
                <a16:creationId xmlns:a16="http://schemas.microsoft.com/office/drawing/2014/main" id="{007F444F-F73E-6F43-A7DE-838DEFE9D7FD}"/>
              </a:ext>
            </a:extLst>
          </p:cNvPr>
          <p:cNvSpPr/>
          <p:nvPr/>
        </p:nvSpPr>
        <p:spPr>
          <a:xfrm>
            <a:off x="5345723" y="2574388"/>
            <a:ext cx="309489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2445F9E-CBBB-684E-ACEA-1C3952AAF0B0}"/>
              </a:ext>
            </a:extLst>
          </p:cNvPr>
          <p:cNvSpPr txBox="1"/>
          <p:nvPr/>
        </p:nvSpPr>
        <p:spPr>
          <a:xfrm>
            <a:off x="8024214" y="2722098"/>
            <a:ext cx="7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后向方程</a:t>
            </a: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C08E0996-7A26-EB42-8895-BA0960902B53}"/>
              </a:ext>
            </a:extLst>
          </p:cNvPr>
          <p:cNvSpPr/>
          <p:nvPr/>
        </p:nvSpPr>
        <p:spPr>
          <a:xfrm>
            <a:off x="8946094" y="2546252"/>
            <a:ext cx="309489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D73736-5EC6-024C-94DC-4E5814F734FC}"/>
                  </a:ext>
                </a:extLst>
              </p:cNvPr>
              <p:cNvSpPr txBox="1"/>
              <p:nvPr/>
            </p:nvSpPr>
            <p:spPr>
              <a:xfrm>
                <a:off x="9598695" y="2221447"/>
                <a:ext cx="496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0D73736-5EC6-024C-94DC-4E5814F73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695" y="2221447"/>
                <a:ext cx="496996" cy="276999"/>
              </a:xfrm>
              <a:prstGeom prst="rect">
                <a:avLst/>
              </a:prstGeom>
              <a:blipFill>
                <a:blip r:embed="rId7"/>
                <a:stretch>
                  <a:fillRect l="-10526" r="-1842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805DF8D-9E38-8540-8321-0482EF7808D9}"/>
                  </a:ext>
                </a:extLst>
              </p:cNvPr>
              <p:cNvSpPr txBox="1"/>
              <p:nvPr/>
            </p:nvSpPr>
            <p:spPr>
              <a:xfrm>
                <a:off x="9598695" y="2994212"/>
                <a:ext cx="49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6805DF8D-9E38-8540-8321-0482EF78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695" y="2994212"/>
                <a:ext cx="490391" cy="276999"/>
              </a:xfrm>
              <a:prstGeom prst="rect">
                <a:avLst/>
              </a:prstGeom>
              <a:blipFill>
                <a:blip r:embed="rId8"/>
                <a:stretch>
                  <a:fillRect l="-13158" r="-15789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541A51B-0394-6242-B747-977DBA5DEC52}"/>
                  </a:ext>
                </a:extLst>
              </p:cNvPr>
              <p:cNvSpPr txBox="1"/>
              <p:nvPr/>
            </p:nvSpPr>
            <p:spPr>
              <a:xfrm>
                <a:off x="5440546" y="4102814"/>
                <a:ext cx="6288388" cy="645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…+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541A51B-0394-6242-B747-977DBA5D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46" y="4102814"/>
                <a:ext cx="6288388" cy="645561"/>
              </a:xfrm>
              <a:prstGeom prst="rect">
                <a:avLst/>
              </a:prstGeom>
              <a:blipFill>
                <a:blip r:embed="rId9"/>
                <a:stretch>
                  <a:fillRect t="-182000" b="-26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右箭头 36">
            <a:extLst>
              <a:ext uri="{FF2B5EF4-FFF2-40B4-BE49-F238E27FC236}">
                <a16:creationId xmlns:a16="http://schemas.microsoft.com/office/drawing/2014/main" id="{A2C50A5A-5300-2A47-A372-EE24227383B4}"/>
              </a:ext>
            </a:extLst>
          </p:cNvPr>
          <p:cNvSpPr/>
          <p:nvPr/>
        </p:nvSpPr>
        <p:spPr>
          <a:xfrm rot="5400000">
            <a:off x="9591661" y="3549440"/>
            <a:ext cx="309489" cy="295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5450256-4EB4-E747-80BF-4811E6C283CC}"/>
                  </a:ext>
                </a:extLst>
              </p:cNvPr>
              <p:cNvSpPr txBox="1"/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5450256-4EB4-E747-80BF-4811E6C28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132712"/>
                <a:ext cx="1740028" cy="276999"/>
              </a:xfrm>
              <a:prstGeom prst="rect">
                <a:avLst/>
              </a:prstGeom>
              <a:blipFill>
                <a:blip r:embed="rId11"/>
                <a:stretch>
                  <a:fillRect l="-2190" t="-9091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>
            <a:extLst>
              <a:ext uri="{FF2B5EF4-FFF2-40B4-BE49-F238E27FC236}">
                <a16:creationId xmlns:a16="http://schemas.microsoft.com/office/drawing/2014/main" id="{E0A88323-6BBB-1240-B944-929C4FE2707C}"/>
              </a:ext>
            </a:extLst>
          </p:cNvPr>
          <p:cNvSpPr txBox="1"/>
          <p:nvPr/>
        </p:nvSpPr>
        <p:spPr>
          <a:xfrm>
            <a:off x="1003503" y="3086545"/>
            <a:ext cx="71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s.t.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9B28C59-E641-914F-B158-6EE614A34CF3}"/>
                  </a:ext>
                </a:extLst>
              </p:cNvPr>
              <p:cNvSpPr txBox="1"/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9B28C59-E641-914F-B158-6EE614A34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2" y="3715220"/>
                <a:ext cx="1045223" cy="270652"/>
              </a:xfrm>
              <a:prstGeom prst="rect">
                <a:avLst/>
              </a:prstGeom>
              <a:blipFill>
                <a:blip r:embed="rId12"/>
                <a:stretch>
                  <a:fillRect l="-3659" r="-243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6857B9-D5F9-E04E-A8C2-66A76E53B23F}"/>
                  </a:ext>
                </a:extLst>
              </p:cNvPr>
              <p:cNvSpPr txBox="1"/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 baseline="-250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limLoc m:val="undOvr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26857B9-D5F9-E04E-A8C2-66A76E53B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34" y="1752140"/>
                <a:ext cx="4005071" cy="891719"/>
              </a:xfrm>
              <a:prstGeom prst="rect">
                <a:avLst/>
              </a:prstGeom>
              <a:blipFill>
                <a:blip r:embed="rId13"/>
                <a:stretch>
                  <a:fillRect l="-946" t="-111111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046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形象化表示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DD72D3C-0AEF-8647-8316-50498C9E34C0}"/>
              </a:ext>
            </a:extLst>
          </p:cNvPr>
          <p:cNvCxnSpPr>
            <a:cxnSpLocks/>
          </p:cNvCxnSpPr>
          <p:nvPr/>
        </p:nvCxnSpPr>
        <p:spPr>
          <a:xfrm>
            <a:off x="6597748" y="3132712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34001DA-D70C-894A-94E8-453C58C914A7}"/>
              </a:ext>
            </a:extLst>
          </p:cNvPr>
          <p:cNvCxnSpPr>
            <a:cxnSpLocks/>
          </p:cNvCxnSpPr>
          <p:nvPr/>
        </p:nvCxnSpPr>
        <p:spPr>
          <a:xfrm flipV="1">
            <a:off x="6750148" y="1603717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5365E73-CF0A-2841-9CB2-F0DD147F0EA5}"/>
              </a:ext>
            </a:extLst>
          </p:cNvPr>
          <p:cNvSpPr/>
          <p:nvPr/>
        </p:nvSpPr>
        <p:spPr>
          <a:xfrm>
            <a:off x="7061982" y="2191507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59E960-C346-8F4C-AD31-8E4C181BABC6}"/>
              </a:ext>
            </a:extLst>
          </p:cNvPr>
          <p:cNvSpPr txBox="1"/>
          <p:nvPr/>
        </p:nvSpPr>
        <p:spPr>
          <a:xfrm>
            <a:off x="6597748" y="1249552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B7038D-D8EA-EE48-B975-8128ABC8992F}"/>
              </a:ext>
            </a:extLst>
          </p:cNvPr>
          <p:cNvSpPr txBox="1"/>
          <p:nvPr/>
        </p:nvSpPr>
        <p:spPr>
          <a:xfrm>
            <a:off x="10183012" y="2901879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221E82-522F-9549-B3F8-B1DE491D36AB}"/>
              </a:ext>
            </a:extLst>
          </p:cNvPr>
          <p:cNvSpPr txBox="1"/>
          <p:nvPr/>
        </p:nvSpPr>
        <p:spPr>
          <a:xfrm>
            <a:off x="6944338" y="2103396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Z(0)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D8AAB1-1C05-1B4F-BC0E-86CC74469465}"/>
              </a:ext>
            </a:extLst>
          </p:cNvPr>
          <p:cNvSpPr txBox="1"/>
          <p:nvPr/>
        </p:nvSpPr>
        <p:spPr>
          <a:xfrm>
            <a:off x="9840312" y="2198364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D581D85-A521-5D40-981E-6DB0A28C626E}"/>
              </a:ext>
            </a:extLst>
          </p:cNvPr>
          <p:cNvCxnSpPr>
            <a:cxnSpLocks/>
          </p:cNvCxnSpPr>
          <p:nvPr/>
        </p:nvCxnSpPr>
        <p:spPr>
          <a:xfrm>
            <a:off x="10346746" y="2678369"/>
            <a:ext cx="3465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E66097-BA58-7341-AFD6-0021C37AE36E}"/>
              </a:ext>
            </a:extLst>
          </p:cNvPr>
          <p:cNvSpPr txBox="1"/>
          <p:nvPr/>
        </p:nvSpPr>
        <p:spPr>
          <a:xfrm>
            <a:off x="10876193" y="2439218"/>
            <a:ext cx="3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47BCE35-2866-B044-9E1C-CD3CEF0AA6AA}"/>
              </a:ext>
            </a:extLst>
          </p:cNvPr>
          <p:cNvCxnSpPr>
            <a:cxnSpLocks/>
          </p:cNvCxnSpPr>
          <p:nvPr/>
        </p:nvCxnSpPr>
        <p:spPr>
          <a:xfrm>
            <a:off x="6595751" y="5608448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E03C245-8938-0E49-834E-5219C41591AB}"/>
              </a:ext>
            </a:extLst>
          </p:cNvPr>
          <p:cNvCxnSpPr>
            <a:cxnSpLocks/>
          </p:cNvCxnSpPr>
          <p:nvPr/>
        </p:nvCxnSpPr>
        <p:spPr>
          <a:xfrm flipV="1">
            <a:off x="6748151" y="4079453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C9D1BD7C-097F-D94E-BAEA-B4BB2E068840}"/>
              </a:ext>
            </a:extLst>
          </p:cNvPr>
          <p:cNvSpPr/>
          <p:nvPr/>
        </p:nvSpPr>
        <p:spPr>
          <a:xfrm rot="9775758">
            <a:off x="7059985" y="4667243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27BE38A-6E13-4B43-8005-717BA6CE3B65}"/>
              </a:ext>
            </a:extLst>
          </p:cNvPr>
          <p:cNvSpPr txBox="1"/>
          <p:nvPr/>
        </p:nvSpPr>
        <p:spPr>
          <a:xfrm>
            <a:off x="6595751" y="3725288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E92F2C-377B-7E4F-85F4-92770B75A520}"/>
              </a:ext>
            </a:extLst>
          </p:cNvPr>
          <p:cNvSpPr txBox="1"/>
          <p:nvPr/>
        </p:nvSpPr>
        <p:spPr>
          <a:xfrm>
            <a:off x="6942341" y="4579132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A(0)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1B1940-85A2-1146-BB5B-B5CF42A20B2D}"/>
              </a:ext>
            </a:extLst>
          </p:cNvPr>
          <p:cNvSpPr txBox="1"/>
          <p:nvPr/>
        </p:nvSpPr>
        <p:spPr>
          <a:xfrm>
            <a:off x="9838315" y="4674100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F339673-958E-684A-8564-239F2F120F56}"/>
              </a:ext>
            </a:extLst>
          </p:cNvPr>
          <p:cNvCxnSpPr>
            <a:cxnSpLocks/>
          </p:cNvCxnSpPr>
          <p:nvPr/>
        </p:nvCxnSpPr>
        <p:spPr>
          <a:xfrm flipH="1">
            <a:off x="10422843" y="4911673"/>
            <a:ext cx="348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/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/>
              <p:nvPr/>
            </p:nvSpPr>
            <p:spPr>
              <a:xfrm>
                <a:off x="1814563" y="3147295"/>
                <a:ext cx="2696650" cy="713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63" y="3147295"/>
                <a:ext cx="2696650" cy="713400"/>
              </a:xfrm>
              <a:prstGeom prst="rect">
                <a:avLst/>
              </a:prstGeom>
              <a:blipFill>
                <a:blip r:embed="rId6"/>
                <a:stretch>
                  <a:fillRect t="-153571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02A870D8-8ECC-B14E-94D3-522B5AB9AC18}"/>
              </a:ext>
            </a:extLst>
          </p:cNvPr>
          <p:cNvCxnSpPr>
            <a:cxnSpLocks/>
          </p:cNvCxnSpPr>
          <p:nvPr/>
        </p:nvCxnSpPr>
        <p:spPr>
          <a:xfrm flipH="1">
            <a:off x="4895557" y="2419620"/>
            <a:ext cx="1493826" cy="713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4C8C9179-6F87-2046-9927-BCB1170EBE61}"/>
              </a:ext>
            </a:extLst>
          </p:cNvPr>
          <p:cNvCxnSpPr>
            <a:cxnSpLocks/>
          </p:cNvCxnSpPr>
          <p:nvPr/>
        </p:nvCxnSpPr>
        <p:spPr>
          <a:xfrm flipH="1" flipV="1">
            <a:off x="4909733" y="3531998"/>
            <a:ext cx="1376182" cy="1093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762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（伴随方法）实际求解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5DD72D3C-0AEF-8647-8316-50498C9E34C0}"/>
              </a:ext>
            </a:extLst>
          </p:cNvPr>
          <p:cNvCxnSpPr>
            <a:cxnSpLocks/>
          </p:cNvCxnSpPr>
          <p:nvPr/>
        </p:nvCxnSpPr>
        <p:spPr>
          <a:xfrm>
            <a:off x="6597748" y="3132712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34001DA-D70C-894A-94E8-453C58C914A7}"/>
              </a:ext>
            </a:extLst>
          </p:cNvPr>
          <p:cNvCxnSpPr>
            <a:cxnSpLocks/>
          </p:cNvCxnSpPr>
          <p:nvPr/>
        </p:nvCxnSpPr>
        <p:spPr>
          <a:xfrm flipV="1">
            <a:off x="6750148" y="1603717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5365E73-CF0A-2841-9CB2-F0DD147F0EA5}"/>
              </a:ext>
            </a:extLst>
          </p:cNvPr>
          <p:cNvSpPr/>
          <p:nvPr/>
        </p:nvSpPr>
        <p:spPr>
          <a:xfrm>
            <a:off x="7061982" y="2191507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59E960-C346-8F4C-AD31-8E4C181BABC6}"/>
              </a:ext>
            </a:extLst>
          </p:cNvPr>
          <p:cNvSpPr txBox="1"/>
          <p:nvPr/>
        </p:nvSpPr>
        <p:spPr>
          <a:xfrm>
            <a:off x="6597748" y="1249552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B7038D-D8EA-EE48-B975-8128ABC8992F}"/>
              </a:ext>
            </a:extLst>
          </p:cNvPr>
          <p:cNvSpPr txBox="1"/>
          <p:nvPr/>
        </p:nvSpPr>
        <p:spPr>
          <a:xfrm>
            <a:off x="10183012" y="2901879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221E82-522F-9549-B3F8-B1DE491D36AB}"/>
              </a:ext>
            </a:extLst>
          </p:cNvPr>
          <p:cNvSpPr txBox="1"/>
          <p:nvPr/>
        </p:nvSpPr>
        <p:spPr>
          <a:xfrm>
            <a:off x="6944338" y="2103396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Z(0)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1D8AAB1-1C05-1B4F-BC0E-86CC74469465}"/>
              </a:ext>
            </a:extLst>
          </p:cNvPr>
          <p:cNvSpPr txBox="1"/>
          <p:nvPr/>
        </p:nvSpPr>
        <p:spPr>
          <a:xfrm>
            <a:off x="9840312" y="2198364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Z(T)</a:t>
            </a:r>
            <a:endParaRPr kumimoji="1" lang="zh-CN" altLang="en-US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DD581D85-A521-5D40-981E-6DB0A28C626E}"/>
              </a:ext>
            </a:extLst>
          </p:cNvPr>
          <p:cNvCxnSpPr>
            <a:cxnSpLocks/>
          </p:cNvCxnSpPr>
          <p:nvPr/>
        </p:nvCxnSpPr>
        <p:spPr>
          <a:xfrm>
            <a:off x="10346746" y="2678369"/>
            <a:ext cx="34659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FE66097-BA58-7341-AFD6-0021C37AE36E}"/>
              </a:ext>
            </a:extLst>
          </p:cNvPr>
          <p:cNvSpPr txBox="1"/>
          <p:nvPr/>
        </p:nvSpPr>
        <p:spPr>
          <a:xfrm>
            <a:off x="10876193" y="2439218"/>
            <a:ext cx="3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</a:t>
            </a:r>
            <a:endParaRPr kumimoji="1" lang="zh-CN" altLang="en-US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347BCE35-2866-B044-9E1C-CD3CEF0AA6AA}"/>
              </a:ext>
            </a:extLst>
          </p:cNvPr>
          <p:cNvCxnSpPr>
            <a:cxnSpLocks/>
          </p:cNvCxnSpPr>
          <p:nvPr/>
        </p:nvCxnSpPr>
        <p:spPr>
          <a:xfrm>
            <a:off x="6595751" y="5608448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EE03C245-8938-0E49-834E-5219C41591AB}"/>
              </a:ext>
            </a:extLst>
          </p:cNvPr>
          <p:cNvCxnSpPr>
            <a:cxnSpLocks/>
          </p:cNvCxnSpPr>
          <p:nvPr/>
        </p:nvCxnSpPr>
        <p:spPr>
          <a:xfrm flipV="1">
            <a:off x="6748151" y="4079453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C9D1BD7C-097F-D94E-BAEA-B4BB2E068840}"/>
              </a:ext>
            </a:extLst>
          </p:cNvPr>
          <p:cNvSpPr/>
          <p:nvPr/>
        </p:nvSpPr>
        <p:spPr>
          <a:xfrm rot="9775758">
            <a:off x="7059985" y="4667243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27BE38A-6E13-4B43-8005-717BA6CE3B65}"/>
              </a:ext>
            </a:extLst>
          </p:cNvPr>
          <p:cNvSpPr txBox="1"/>
          <p:nvPr/>
        </p:nvSpPr>
        <p:spPr>
          <a:xfrm>
            <a:off x="6595751" y="3725288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E92F2C-377B-7E4F-85F4-92770B75A520}"/>
              </a:ext>
            </a:extLst>
          </p:cNvPr>
          <p:cNvSpPr txBox="1"/>
          <p:nvPr/>
        </p:nvSpPr>
        <p:spPr>
          <a:xfrm>
            <a:off x="6942341" y="4579132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A(0)</a:t>
            </a:r>
            <a:endParaRPr kumimoji="1"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F1B1940-85A2-1146-BB5B-B5CF42A20B2D}"/>
              </a:ext>
            </a:extLst>
          </p:cNvPr>
          <p:cNvSpPr txBox="1"/>
          <p:nvPr/>
        </p:nvSpPr>
        <p:spPr>
          <a:xfrm>
            <a:off x="9838315" y="4674100"/>
            <a:ext cx="50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A(T)</a:t>
            </a:r>
            <a:endParaRPr kumimoji="1"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F339673-958E-684A-8564-239F2F120F56}"/>
              </a:ext>
            </a:extLst>
          </p:cNvPr>
          <p:cNvCxnSpPr>
            <a:cxnSpLocks/>
          </p:cNvCxnSpPr>
          <p:nvPr/>
        </p:nvCxnSpPr>
        <p:spPr>
          <a:xfrm flipH="1">
            <a:off x="10422843" y="4911673"/>
            <a:ext cx="3485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/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0389420-2EFF-E442-827C-629B303D3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9525" y="4526591"/>
                <a:ext cx="637610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/>
              <p:nvPr/>
            </p:nvSpPr>
            <p:spPr>
              <a:xfrm>
                <a:off x="2618126" y="4142753"/>
                <a:ext cx="695165" cy="619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1E31474-6915-3E46-B4BF-221CC6526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26" y="4142753"/>
                <a:ext cx="695165" cy="619080"/>
              </a:xfrm>
              <a:prstGeom prst="rect">
                <a:avLst/>
              </a:prstGeom>
              <a:blipFill>
                <a:blip r:embed="rId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A5D59BC-CCD0-2F4B-B436-1C27BB20B5C3}"/>
              </a:ext>
            </a:extLst>
          </p:cNvPr>
          <p:cNvCxnSpPr>
            <a:cxnSpLocks/>
          </p:cNvCxnSpPr>
          <p:nvPr/>
        </p:nvCxnSpPr>
        <p:spPr>
          <a:xfrm flipH="1">
            <a:off x="8707902" y="1775692"/>
            <a:ext cx="4407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1FCA13D0-1774-ED4D-BEC3-49B33EB82952}"/>
              </a:ext>
            </a:extLst>
          </p:cNvPr>
          <p:cNvSpPr txBox="1"/>
          <p:nvPr/>
        </p:nvSpPr>
        <p:spPr>
          <a:xfrm>
            <a:off x="8598490" y="1264016"/>
            <a:ext cx="131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逆向积分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60C7940-C175-D84F-BD88-55E10F7C7F00}"/>
                  </a:ext>
                </a:extLst>
              </p:cNvPr>
              <p:cNvSpPr/>
              <p:nvPr/>
            </p:nvSpPr>
            <p:spPr>
              <a:xfrm>
                <a:off x="3430794" y="1645501"/>
                <a:ext cx="1780936" cy="713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60C7940-C175-D84F-BD88-55E10F7C7F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94" y="1645501"/>
                <a:ext cx="1780936" cy="713400"/>
              </a:xfrm>
              <a:prstGeom prst="rect">
                <a:avLst/>
              </a:prstGeom>
              <a:blipFill>
                <a:blip r:embed="rId7"/>
                <a:stretch>
                  <a:fillRect l="-37143" t="-155357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C730F7C-3297-4541-96FA-B1758FE485D4}"/>
              </a:ext>
            </a:extLst>
          </p:cNvPr>
          <p:cNvCxnSpPr>
            <a:cxnSpLocks/>
          </p:cNvCxnSpPr>
          <p:nvPr/>
        </p:nvCxnSpPr>
        <p:spPr>
          <a:xfrm>
            <a:off x="1025912" y="3195498"/>
            <a:ext cx="35872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2C975B8B-94BC-E049-B890-93905F1D4FD9}"/>
              </a:ext>
            </a:extLst>
          </p:cNvPr>
          <p:cNvCxnSpPr>
            <a:cxnSpLocks/>
          </p:cNvCxnSpPr>
          <p:nvPr/>
        </p:nvCxnSpPr>
        <p:spPr>
          <a:xfrm flipV="1">
            <a:off x="1178312" y="1666503"/>
            <a:ext cx="0" cy="168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BC86C323-1995-C64E-B5D4-2F2D6DF43423}"/>
              </a:ext>
            </a:extLst>
          </p:cNvPr>
          <p:cNvSpPr/>
          <p:nvPr/>
        </p:nvSpPr>
        <p:spPr>
          <a:xfrm rot="1101907">
            <a:off x="1473908" y="2233598"/>
            <a:ext cx="2841673" cy="495422"/>
          </a:xfrm>
          <a:custGeom>
            <a:avLst/>
            <a:gdLst>
              <a:gd name="connsiteX0" fmla="*/ 0 w 2841673"/>
              <a:gd name="connsiteY0" fmla="*/ 270339 h 495422"/>
              <a:gd name="connsiteX1" fmla="*/ 534572 w 2841673"/>
              <a:gd name="connsiteY1" fmla="*/ 481355 h 495422"/>
              <a:gd name="connsiteX2" fmla="*/ 1195753 w 2841673"/>
              <a:gd name="connsiteY2" fmla="*/ 228136 h 495422"/>
              <a:gd name="connsiteX3" fmla="*/ 1856935 w 2841673"/>
              <a:gd name="connsiteY3" fmla="*/ 3053 h 495422"/>
              <a:gd name="connsiteX4" fmla="*/ 2363372 w 2841673"/>
              <a:gd name="connsiteY4" fmla="*/ 396948 h 495422"/>
              <a:gd name="connsiteX5" fmla="*/ 2841673 w 2841673"/>
              <a:gd name="connsiteY5" fmla="*/ 495422 h 49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1673" h="495422">
                <a:moveTo>
                  <a:pt x="0" y="270339"/>
                </a:moveTo>
                <a:cubicBezTo>
                  <a:pt x="167640" y="379364"/>
                  <a:pt x="335280" y="488389"/>
                  <a:pt x="534572" y="481355"/>
                </a:cubicBezTo>
                <a:cubicBezTo>
                  <a:pt x="733864" y="474321"/>
                  <a:pt x="975359" y="307853"/>
                  <a:pt x="1195753" y="228136"/>
                </a:cubicBezTo>
                <a:cubicBezTo>
                  <a:pt x="1416147" y="148419"/>
                  <a:pt x="1662332" y="-25082"/>
                  <a:pt x="1856935" y="3053"/>
                </a:cubicBezTo>
                <a:cubicBezTo>
                  <a:pt x="2051538" y="31188"/>
                  <a:pt x="2199249" y="314887"/>
                  <a:pt x="2363372" y="396948"/>
                </a:cubicBezTo>
                <a:cubicBezTo>
                  <a:pt x="2527495" y="479009"/>
                  <a:pt x="2684584" y="487215"/>
                  <a:pt x="2841673" y="495422"/>
                </a:cubicBezTo>
              </a:path>
            </a:pathLst>
          </a:custGeom>
          <a:noFill/>
          <a:ln>
            <a:headEnd type="stealt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1B9CEEB-2401-904F-9AD4-9E7123A311A2}"/>
                  </a:ext>
                </a:extLst>
              </p:cNvPr>
              <p:cNvSpPr txBox="1"/>
              <p:nvPr/>
            </p:nvSpPr>
            <p:spPr>
              <a:xfrm>
                <a:off x="1025912" y="1209724"/>
                <a:ext cx="1977941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1B9CEEB-2401-904F-9AD4-9E7123A31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12" y="1209724"/>
                <a:ext cx="1977941" cy="619080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5FE6A32E-3764-A04B-8FC7-A2983853C4B6}"/>
              </a:ext>
            </a:extLst>
          </p:cNvPr>
          <p:cNvSpPr txBox="1"/>
          <p:nvPr/>
        </p:nvSpPr>
        <p:spPr>
          <a:xfrm>
            <a:off x="4231427" y="3153470"/>
            <a:ext cx="69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1AE08248-9779-CF49-8E18-081786C67442}"/>
              </a:ext>
            </a:extLst>
          </p:cNvPr>
          <p:cNvSpPr/>
          <p:nvPr/>
        </p:nvSpPr>
        <p:spPr>
          <a:xfrm>
            <a:off x="2894744" y="3522802"/>
            <a:ext cx="242351" cy="3871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C387733-6ACD-E94F-A472-2CA24EFE65B4}"/>
                  </a:ext>
                </a:extLst>
              </p:cNvPr>
              <p:cNvSpPr/>
              <p:nvPr/>
            </p:nvSpPr>
            <p:spPr>
              <a:xfrm>
                <a:off x="5221132" y="2439218"/>
                <a:ext cx="6951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CC387733-6ACD-E94F-A472-2CA24EFE6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132" y="2439218"/>
                <a:ext cx="695165" cy="369332"/>
              </a:xfrm>
              <a:prstGeom prst="rect">
                <a:avLst/>
              </a:prstGeom>
              <a:blipFill>
                <a:blip r:embed="rId9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id="{8FFF74A2-2C85-4F41-AF41-A2B4CD1E294E}"/>
              </a:ext>
            </a:extLst>
          </p:cNvPr>
          <p:cNvSpPr/>
          <p:nvPr/>
        </p:nvSpPr>
        <p:spPr>
          <a:xfrm rot="10800000">
            <a:off x="6082990" y="2507200"/>
            <a:ext cx="289675" cy="179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AAB3B1-3C59-E548-A511-7D1E5E1F46A2}"/>
                  </a:ext>
                </a:extLst>
              </p:cNvPr>
              <p:cNvSpPr/>
              <p:nvPr/>
            </p:nvSpPr>
            <p:spPr>
              <a:xfrm>
                <a:off x="5220236" y="4854321"/>
                <a:ext cx="6951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79AAB3B1-3C59-E548-A511-7D1E5E1F4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236" y="4854321"/>
                <a:ext cx="695165" cy="369332"/>
              </a:xfrm>
              <a:prstGeom prst="rect">
                <a:avLst/>
              </a:prstGeom>
              <a:blipFill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右箭头 48">
            <a:extLst>
              <a:ext uri="{FF2B5EF4-FFF2-40B4-BE49-F238E27FC236}">
                <a16:creationId xmlns:a16="http://schemas.microsoft.com/office/drawing/2014/main" id="{D0A942D5-665A-3647-8286-84EA97B109CC}"/>
              </a:ext>
            </a:extLst>
          </p:cNvPr>
          <p:cNvSpPr/>
          <p:nvPr/>
        </p:nvSpPr>
        <p:spPr>
          <a:xfrm rot="10800000">
            <a:off x="6094599" y="4949122"/>
            <a:ext cx="289675" cy="179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3E576F8-E42B-B711-C99B-C33B7B1899E2}"/>
                  </a:ext>
                </a:extLst>
              </p:cNvPr>
              <p:cNvSpPr txBox="1"/>
              <p:nvPr/>
            </p:nvSpPr>
            <p:spPr>
              <a:xfrm>
                <a:off x="500428" y="3464053"/>
                <a:ext cx="1977941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3E576F8-E42B-B711-C99B-C33B7B189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28" y="3464053"/>
                <a:ext cx="1977941" cy="619080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219F96-75D0-DA03-FFEE-9C062C8FA701}"/>
                  </a:ext>
                </a:extLst>
              </p:cNvPr>
              <p:cNvSpPr txBox="1"/>
              <p:nvPr/>
            </p:nvSpPr>
            <p:spPr>
              <a:xfrm>
                <a:off x="10142955" y="1227632"/>
                <a:ext cx="1741465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C219F96-75D0-DA03-FFEE-9C062C8FA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955" y="1227632"/>
                <a:ext cx="1741465" cy="618246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22FA45E-AA94-AAAD-7164-3EE407056E0F}"/>
                  </a:ext>
                </a:extLst>
              </p:cNvPr>
              <p:cNvSpPr txBox="1"/>
              <p:nvPr/>
            </p:nvSpPr>
            <p:spPr>
              <a:xfrm>
                <a:off x="9748247" y="3697242"/>
                <a:ext cx="1951089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22FA45E-AA94-AAAD-7164-3EE407056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247" y="3697242"/>
                <a:ext cx="1951089" cy="619016"/>
              </a:xfrm>
              <a:prstGeom prst="rect">
                <a:avLst/>
              </a:prstGeom>
              <a:blipFill>
                <a:blip r:embed="rId1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838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（伴随方法）算法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CCE6B8B-F740-C447-8E50-15DFE6BA0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90" y="1873571"/>
            <a:ext cx="10261600" cy="2857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DED20F-5B11-73A4-C38D-701C2C3273C9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43631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Adjoint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v.s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Backpropagation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38BB58-3D37-CF8F-1E67-928F8B40F47B}"/>
                  </a:ext>
                </a:extLst>
              </p:cNvPr>
              <p:cNvSpPr/>
              <p:nvPr/>
            </p:nvSpPr>
            <p:spPr>
              <a:xfrm>
                <a:off x="3533540" y="2213523"/>
                <a:ext cx="2057871" cy="665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738BB58-3D37-CF8F-1E67-928F8B40F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0" y="2213523"/>
                <a:ext cx="2057871" cy="665823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C0692D-D476-AF35-9335-187814FF3846}"/>
                  </a:ext>
                </a:extLst>
              </p:cNvPr>
              <p:cNvSpPr txBox="1"/>
              <p:nvPr/>
            </p:nvSpPr>
            <p:spPr>
              <a:xfrm>
                <a:off x="6557109" y="2240037"/>
                <a:ext cx="1648721" cy="612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C0692D-D476-AF35-9335-187814FF3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109" y="2240037"/>
                <a:ext cx="1648721" cy="612796"/>
              </a:xfrm>
              <a:prstGeom prst="rect">
                <a:avLst/>
              </a:prstGeom>
              <a:blipFill>
                <a:blip r:embed="rId6"/>
                <a:stretch>
                  <a:fillRect l="-2290" t="-2041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0826660D-9E28-F203-DF23-F3E0CC326B5B}"/>
              </a:ext>
            </a:extLst>
          </p:cNvPr>
          <p:cNvSpPr/>
          <p:nvPr/>
        </p:nvSpPr>
        <p:spPr>
          <a:xfrm>
            <a:off x="11229399" y="5357199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CCFE435-332D-450D-46F2-7C197C8A0A60}"/>
              </a:ext>
            </a:extLst>
          </p:cNvPr>
          <p:cNvSpPr/>
          <p:nvPr/>
        </p:nvSpPr>
        <p:spPr>
          <a:xfrm>
            <a:off x="11229399" y="4316291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426C49C-DC0E-38C4-A968-AA60C5ACE0D1}"/>
              </a:ext>
            </a:extLst>
          </p:cNvPr>
          <p:cNvCxnSpPr>
            <a:stCxn id="5" idx="0"/>
            <a:endCxn id="6" idx="4"/>
          </p:cNvCxnSpPr>
          <p:nvPr/>
        </p:nvCxnSpPr>
        <p:spPr>
          <a:xfrm flipV="1">
            <a:off x="11448855" y="472176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496BAB24-4FAC-AE39-77D5-7424856708BB}"/>
              </a:ext>
            </a:extLst>
          </p:cNvPr>
          <p:cNvSpPr/>
          <p:nvPr/>
        </p:nvSpPr>
        <p:spPr>
          <a:xfrm>
            <a:off x="11229399" y="3275383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271820-E6BC-9F41-D79B-F6147BA649BC}"/>
              </a:ext>
            </a:extLst>
          </p:cNvPr>
          <p:cNvCxnSpPr>
            <a:endCxn id="11" idx="4"/>
          </p:cNvCxnSpPr>
          <p:nvPr/>
        </p:nvCxnSpPr>
        <p:spPr>
          <a:xfrm flipV="1">
            <a:off x="11448855" y="3680860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C5753F18-3352-BEE9-3393-95310679F780}"/>
              </a:ext>
            </a:extLst>
          </p:cNvPr>
          <p:cNvSpPr/>
          <p:nvPr/>
        </p:nvSpPr>
        <p:spPr>
          <a:xfrm>
            <a:off x="11229399" y="2240037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5D6830E1-BCAF-5846-76D4-20B015CA6F39}"/>
              </a:ext>
            </a:extLst>
          </p:cNvPr>
          <p:cNvCxnSpPr>
            <a:endCxn id="13" idx="4"/>
          </p:cNvCxnSpPr>
          <p:nvPr/>
        </p:nvCxnSpPr>
        <p:spPr>
          <a:xfrm flipV="1">
            <a:off x="11448855" y="2645514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10632ED6-AE53-17F5-E891-FFE27CE334D3}"/>
              </a:ext>
            </a:extLst>
          </p:cNvPr>
          <p:cNvSpPr/>
          <p:nvPr/>
        </p:nvSpPr>
        <p:spPr>
          <a:xfrm>
            <a:off x="11229399" y="462110"/>
            <a:ext cx="438912" cy="4054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A29B6FA-F1C9-010C-83CF-EAD1ABF5FAB6}"/>
              </a:ext>
            </a:extLst>
          </p:cNvPr>
          <p:cNvCxnSpPr>
            <a:endCxn id="15" idx="4"/>
          </p:cNvCxnSpPr>
          <p:nvPr/>
        </p:nvCxnSpPr>
        <p:spPr>
          <a:xfrm flipV="1">
            <a:off x="11448855" y="867587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B493535-C34B-2403-3457-1828CF167BF0}"/>
              </a:ext>
            </a:extLst>
          </p:cNvPr>
          <p:cNvSpPr txBox="1"/>
          <p:nvPr/>
        </p:nvSpPr>
        <p:spPr>
          <a:xfrm rot="16200000">
            <a:off x="11041861" y="1595336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E03BB4-27B9-0B50-69AC-A9FF03AF9C0D}"/>
                  </a:ext>
                </a:extLst>
              </p:cNvPr>
              <p:cNvSpPr/>
              <p:nvPr/>
            </p:nvSpPr>
            <p:spPr>
              <a:xfrm>
                <a:off x="9855703" y="5375271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7E03BB4-27B9-0B50-69AC-A9FF03AF9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703" y="5375271"/>
                <a:ext cx="133402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F1EDBAF-D3FB-229A-DAE0-333FA46FE62A}"/>
                  </a:ext>
                </a:extLst>
              </p:cNvPr>
              <p:cNvSpPr/>
              <p:nvPr/>
            </p:nvSpPr>
            <p:spPr>
              <a:xfrm>
                <a:off x="9618548" y="4334363"/>
                <a:ext cx="15536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F1EDBAF-D3FB-229A-DAE0-333FA46FE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548" y="4334363"/>
                <a:ext cx="155363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6DD511-BCAE-4139-78B7-80C6DCBD9409}"/>
                  </a:ext>
                </a:extLst>
              </p:cNvPr>
              <p:cNvSpPr/>
              <p:nvPr/>
            </p:nvSpPr>
            <p:spPr>
              <a:xfrm>
                <a:off x="11414065" y="4844626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26DD511-BCAE-4139-78B7-80C6DCBD9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065" y="4844626"/>
                <a:ext cx="4333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CBE0D1-023D-9950-82D5-1D3342011C9E}"/>
                  </a:ext>
                </a:extLst>
              </p:cNvPr>
              <p:cNvSpPr/>
              <p:nvPr/>
            </p:nvSpPr>
            <p:spPr>
              <a:xfrm>
                <a:off x="9456157" y="3293455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C2CBE0D1-023D-9950-82D5-1D3342011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157" y="3293455"/>
                <a:ext cx="177324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BA8B504-4AE2-CC6A-D62E-91B213882040}"/>
                  </a:ext>
                </a:extLst>
              </p:cNvPr>
              <p:cNvSpPr/>
              <p:nvPr/>
            </p:nvSpPr>
            <p:spPr>
              <a:xfrm>
                <a:off x="11448855" y="3803718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BA8B504-4AE2-CC6A-D62E-91B213882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8855" y="3803718"/>
                <a:ext cx="65299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6BF9D48-E986-5834-7171-2D410D831616}"/>
                  </a:ext>
                </a:extLst>
              </p:cNvPr>
              <p:cNvSpPr/>
              <p:nvPr/>
            </p:nvSpPr>
            <p:spPr>
              <a:xfrm>
                <a:off x="11451617" y="2732426"/>
                <a:ext cx="6529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6BF9D48-E986-5834-7171-2D410D831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617" y="2732426"/>
                <a:ext cx="65299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DE7553-2ED1-6F71-78E7-D1E03854563C}"/>
                  </a:ext>
                </a:extLst>
              </p:cNvPr>
              <p:cNvSpPr/>
              <p:nvPr/>
            </p:nvSpPr>
            <p:spPr>
              <a:xfrm>
                <a:off x="9392846" y="2290244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8DE7553-2ED1-6F71-78E7-D1E038545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846" y="2290244"/>
                <a:ext cx="1773242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13C0584-AC3D-C25B-9F29-D81FB7F12656}"/>
                  </a:ext>
                </a:extLst>
              </p:cNvPr>
              <p:cNvSpPr/>
              <p:nvPr/>
            </p:nvSpPr>
            <p:spPr>
              <a:xfrm>
                <a:off x="9635937" y="498685"/>
                <a:ext cx="1458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13C0584-AC3D-C25B-9F29-D81FB7F12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937" y="498685"/>
                <a:ext cx="1458413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D60E936-2938-B60A-BBD2-D72A8F0F71B1}"/>
              </a:ext>
            </a:extLst>
          </p:cNvPr>
          <p:cNvCxnSpPr/>
          <p:nvPr/>
        </p:nvCxnSpPr>
        <p:spPr>
          <a:xfrm flipV="1">
            <a:off x="11452697" y="-131808"/>
            <a:ext cx="0" cy="63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C188D39-36A7-A44C-2BC6-FA6BEB3ED6C7}"/>
                  </a:ext>
                </a:extLst>
              </p:cNvPr>
              <p:cNvSpPr/>
              <p:nvPr/>
            </p:nvSpPr>
            <p:spPr>
              <a:xfrm>
                <a:off x="11436225" y="19314"/>
                <a:ext cx="4801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C188D39-36A7-A44C-2BC6-FA6BEB3ED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225" y="19314"/>
                <a:ext cx="48019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7251770B-B90A-29AA-70B6-9800BBA45704}"/>
              </a:ext>
            </a:extLst>
          </p:cNvPr>
          <p:cNvSpPr txBox="1"/>
          <p:nvPr/>
        </p:nvSpPr>
        <p:spPr>
          <a:xfrm rot="16200000">
            <a:off x="11064177" y="5701516"/>
            <a:ext cx="67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0FF3A0D-3379-CF37-B089-04C34D2614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538" y="1634751"/>
            <a:ext cx="2536115" cy="3579195"/>
          </a:xfrm>
          <a:prstGeom prst="rect">
            <a:avLst/>
          </a:prstGeom>
        </p:spPr>
      </p:pic>
      <p:sp>
        <p:nvSpPr>
          <p:cNvPr id="30" name="左右箭头 29">
            <a:extLst>
              <a:ext uri="{FF2B5EF4-FFF2-40B4-BE49-F238E27FC236}">
                <a16:creationId xmlns:a16="http://schemas.microsoft.com/office/drawing/2014/main" id="{68023A01-A110-3BE5-97F0-09BDF669415C}"/>
              </a:ext>
            </a:extLst>
          </p:cNvPr>
          <p:cNvSpPr/>
          <p:nvPr/>
        </p:nvSpPr>
        <p:spPr>
          <a:xfrm>
            <a:off x="5784457" y="2465615"/>
            <a:ext cx="473529" cy="1939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493E76-CD25-8EA8-9D07-6AF6931C0F23}"/>
                  </a:ext>
                </a:extLst>
              </p:cNvPr>
              <p:cNvSpPr txBox="1"/>
              <p:nvPr/>
            </p:nvSpPr>
            <p:spPr>
              <a:xfrm>
                <a:off x="3217109" y="3140250"/>
                <a:ext cx="2400299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2C493E76-CD25-8EA8-9D07-6AF6931C0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109" y="3140250"/>
                <a:ext cx="2400299" cy="618246"/>
              </a:xfrm>
              <a:prstGeom prst="rect">
                <a:avLst/>
              </a:prstGeom>
              <a:blipFill>
                <a:blip r:embed="rId1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0E4A04-26AB-A0AE-E95D-F69FCF3AF43D}"/>
                  </a:ext>
                </a:extLst>
              </p:cNvPr>
              <p:cNvSpPr txBox="1"/>
              <p:nvPr/>
            </p:nvSpPr>
            <p:spPr>
              <a:xfrm>
                <a:off x="3533540" y="4173050"/>
                <a:ext cx="28546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0E4A04-26AB-A0AE-E95D-F69FCF3AF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0" y="4173050"/>
                <a:ext cx="2854627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EAA696F-DD1E-F480-228D-6FEA4602824E}"/>
                  </a:ext>
                </a:extLst>
              </p:cNvPr>
              <p:cNvSpPr txBox="1"/>
              <p:nvPr/>
            </p:nvSpPr>
            <p:spPr>
              <a:xfrm>
                <a:off x="3533540" y="4844614"/>
                <a:ext cx="3961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EAA696F-DD1E-F480-228D-6FEA4602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540" y="4844614"/>
                <a:ext cx="3961272" cy="369332"/>
              </a:xfrm>
              <a:prstGeom prst="rect">
                <a:avLst/>
              </a:prstGeom>
              <a:blipFill>
                <a:blip r:embed="rId1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489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Optimal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2504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89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Optimal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Principle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426492" y="6116572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5CE2D53-417F-7D46-9C60-17A0238918FD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attern_logo1.png" descr="pattern_logo1.png">
            <a:extLst>
              <a:ext uri="{FF2B5EF4-FFF2-40B4-BE49-F238E27FC236}">
                <a16:creationId xmlns:a16="http://schemas.microsoft.com/office/drawing/2014/main" id="{7B0DDF58-3E68-B948-8BFC-0746A71B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text.png" descr="text.png">
            <a:extLst>
              <a:ext uri="{FF2B5EF4-FFF2-40B4-BE49-F238E27FC236}">
                <a16:creationId xmlns:a16="http://schemas.microsoft.com/office/drawing/2014/main" id="{DC55E032-31B8-5D43-BD60-4921CAAB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EE4F94C-C7DE-8F4B-8215-CEDCAAF7E0F9}"/>
              </a:ext>
            </a:extLst>
          </p:cNvPr>
          <p:cNvSpPr/>
          <p:nvPr/>
        </p:nvSpPr>
        <p:spPr>
          <a:xfrm>
            <a:off x="1025912" y="1330074"/>
            <a:ext cx="82001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将最小作用量原理加上约束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DE1E885-0F3B-394D-9895-E35A86EBB930}"/>
                  </a:ext>
                </a:extLst>
              </p:cNvPr>
              <p:cNvSpPr txBox="1"/>
              <p:nvPr/>
            </p:nvSpPr>
            <p:spPr>
              <a:xfrm>
                <a:off x="5429766" y="1380568"/>
                <a:ext cx="1702582" cy="360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EDE1E885-0F3B-394D-9895-E35A86EBB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66" y="1380568"/>
                <a:ext cx="1702582" cy="360676"/>
              </a:xfrm>
              <a:prstGeom prst="rect">
                <a:avLst/>
              </a:prstGeom>
              <a:blipFill>
                <a:blip r:embed="rId5"/>
                <a:stretch>
                  <a:fillRect l="-2985" r="-4478"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DE16FAF-D058-4845-8C05-D5147F176C63}"/>
                  </a:ext>
                </a:extLst>
              </p:cNvPr>
              <p:cNvSpPr txBox="1"/>
              <p:nvPr/>
            </p:nvSpPr>
            <p:spPr>
              <a:xfrm>
                <a:off x="7309343" y="1378125"/>
                <a:ext cx="2332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DE16FAF-D058-4845-8C05-D5147F17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343" y="1378125"/>
                <a:ext cx="2332305" cy="276999"/>
              </a:xfrm>
              <a:prstGeom prst="rect">
                <a:avLst/>
              </a:prstGeom>
              <a:blipFill>
                <a:blip r:embed="rId6"/>
                <a:stretch>
                  <a:fillRect l="-1087" t="-9091" r="-1630" b="-3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D3574556-5A3E-0D48-8BF8-C9310B9E202D}"/>
              </a:ext>
            </a:extLst>
          </p:cNvPr>
          <p:cNvSpPr/>
          <p:nvPr/>
        </p:nvSpPr>
        <p:spPr>
          <a:xfrm>
            <a:off x="509401" y="2091159"/>
            <a:ext cx="326915" cy="26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7140683-84E2-6F4A-B1D5-CCCC3F544770}"/>
                  </a:ext>
                </a:extLst>
              </p:cNvPr>
              <p:cNvSpPr/>
              <p:nvPr/>
            </p:nvSpPr>
            <p:spPr>
              <a:xfrm>
                <a:off x="850179" y="1760968"/>
                <a:ext cx="5112362" cy="71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)−</m:t>
                          </m:r>
                          <m:f>
                            <m:f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num>
                            <m:den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7140683-84E2-6F4A-B1D5-CCCC3F544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9" y="1760968"/>
                <a:ext cx="5112362" cy="715260"/>
              </a:xfrm>
              <a:prstGeom prst="rect">
                <a:avLst/>
              </a:prstGeom>
              <a:blipFill>
                <a:blip r:embed="rId7"/>
                <a:stretch>
                  <a:fillRect t="-155357" b="-23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1E19FAD-B440-AC45-8473-0F0921D94FFE}"/>
                  </a:ext>
                </a:extLst>
              </p:cNvPr>
              <p:cNvSpPr/>
              <p:nvPr/>
            </p:nvSpPr>
            <p:spPr>
              <a:xfrm>
                <a:off x="5863085" y="1767330"/>
                <a:ext cx="6201185" cy="71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1E19FAD-B440-AC45-8473-0F0921D94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85" y="1767330"/>
                <a:ext cx="6201185" cy="715260"/>
              </a:xfrm>
              <a:prstGeom prst="rect">
                <a:avLst/>
              </a:prstGeom>
              <a:blipFill>
                <a:blip r:embed="rId8"/>
                <a:stretch>
                  <a:fillRect t="-155357" b="-23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B0CB685-045A-6643-A35B-F281EC7DFD2D}"/>
                  </a:ext>
                </a:extLst>
              </p:cNvPr>
              <p:cNvSpPr/>
              <p:nvPr/>
            </p:nvSpPr>
            <p:spPr>
              <a:xfrm>
                <a:off x="850179" y="2786978"/>
                <a:ext cx="3213829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kumimoji="1"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B0CB685-045A-6643-A35B-F281EC7DFD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9" y="2786978"/>
                <a:ext cx="3213829" cy="619913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409309B-DB00-8D42-9C14-BDDEBEEB2B40}"/>
                  </a:ext>
                </a:extLst>
              </p:cNvPr>
              <p:cNvSpPr/>
              <p:nvPr/>
            </p:nvSpPr>
            <p:spPr>
              <a:xfrm>
                <a:off x="864863" y="3825364"/>
                <a:ext cx="2720488" cy="6199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𝑑𝑍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409309B-DB00-8D42-9C14-BDDEBEEB2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3" y="3825364"/>
                <a:ext cx="2720488" cy="619978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65CF6E6-0FC0-C74A-A785-4059847228D5}"/>
              </a:ext>
            </a:extLst>
          </p:cNvPr>
          <p:cNvSpPr txBox="1"/>
          <p:nvPr/>
        </p:nvSpPr>
        <p:spPr>
          <a:xfrm>
            <a:off x="4470937" y="2933177"/>
            <a:ext cx="131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伴随方程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940BC6-04F5-8148-88A6-B66B9C62FB55}"/>
              </a:ext>
            </a:extLst>
          </p:cNvPr>
          <p:cNvSpPr txBox="1"/>
          <p:nvPr/>
        </p:nvSpPr>
        <p:spPr>
          <a:xfrm>
            <a:off x="4470937" y="4063634"/>
            <a:ext cx="149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动力学方程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A924AAC-A85E-FA4E-9BA5-5226E02314EB}"/>
                  </a:ext>
                </a:extLst>
              </p:cNvPr>
              <p:cNvSpPr/>
              <p:nvPr/>
            </p:nvSpPr>
            <p:spPr>
              <a:xfrm>
                <a:off x="864863" y="4755950"/>
                <a:ext cx="337707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A924AAC-A85E-FA4E-9BA5-5226E0231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3" y="4755950"/>
                <a:ext cx="3377078" cy="669094"/>
              </a:xfrm>
              <a:prstGeom prst="rect">
                <a:avLst/>
              </a:prstGeom>
              <a:blipFill>
                <a:blip r:embed="rId11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4D663BD3-63F6-3C45-99C2-F1A3D9EB7406}"/>
              </a:ext>
            </a:extLst>
          </p:cNvPr>
          <p:cNvSpPr txBox="1"/>
          <p:nvPr/>
        </p:nvSpPr>
        <p:spPr>
          <a:xfrm>
            <a:off x="4470937" y="4966848"/>
            <a:ext cx="244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伴随方程的初始条件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0C4A86-436E-3F45-9BC9-FC0B1C0F98AB}"/>
                  </a:ext>
                </a:extLst>
              </p:cNvPr>
              <p:cNvSpPr/>
              <p:nvPr/>
            </p:nvSpPr>
            <p:spPr>
              <a:xfrm>
                <a:off x="7132348" y="3845794"/>
                <a:ext cx="3835088" cy="715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kumimoji="1" lang="el-GR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l-GR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=0⇒</m:t>
                      </m:r>
                      <m:f>
                        <m:f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kumimoji="1"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0C4A86-436E-3F45-9BC9-FC0B1C0F9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48" y="3845794"/>
                <a:ext cx="3835088" cy="715260"/>
              </a:xfrm>
              <a:prstGeom prst="rect">
                <a:avLst/>
              </a:prstGeom>
              <a:blipFill>
                <a:blip r:embed="rId12"/>
                <a:stretch>
                  <a:fillRect t="-150877" b="-22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7D61A6B8-BBD7-8648-B766-F40EF673082D}"/>
              </a:ext>
            </a:extLst>
          </p:cNvPr>
          <p:cNvSpPr txBox="1"/>
          <p:nvPr/>
        </p:nvSpPr>
        <p:spPr>
          <a:xfrm>
            <a:off x="8963677" y="4926136"/>
            <a:ext cx="284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梯度计算</a:t>
            </a:r>
          </a:p>
        </p:txBody>
      </p:sp>
    </p:spTree>
    <p:extLst>
      <p:ext uri="{BB962C8B-B14F-4D97-AF65-F5344CB8AC3E}">
        <p14:creationId xmlns:p14="http://schemas.microsoft.com/office/powerpoint/2010/main" val="2363008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Results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&amp;</a:t>
            </a:r>
            <a:r>
              <a:rPr kumimoji="1" lang="zh-CN" altLang="en-US" sz="2400" dirty="0">
                <a:solidFill>
                  <a:srgbClr val="00B0F0"/>
                </a:solidFill>
              </a:rPr>
              <a:t> </a:t>
            </a:r>
            <a:r>
              <a:rPr kumimoji="1" lang="en-US" altLang="zh-CN" sz="2400" dirty="0">
                <a:solidFill>
                  <a:srgbClr val="00B0F0"/>
                </a:solidFill>
              </a:rPr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2106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95FE7C-00D2-956A-E4D3-C5D1798B3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1" y="1498276"/>
            <a:ext cx="8924917" cy="4434035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D69434A2-DCB4-FCC6-A463-54BD4C27D7A8}"/>
              </a:ext>
            </a:extLst>
          </p:cNvPr>
          <p:cNvSpPr/>
          <p:nvPr/>
        </p:nvSpPr>
        <p:spPr>
          <a:xfrm>
            <a:off x="1143000" y="4114800"/>
            <a:ext cx="4343400" cy="1224643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8299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A76089-9C0A-EF6F-0632-81DBC1A90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308553"/>
            <a:ext cx="9390124" cy="47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VGG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1025912" y="6370306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/pdf/1409.1556.pdf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VGG模型学习_pinn山里娃的博客-CSDN博客_vgg模型训练">
            <a:extLst>
              <a:ext uri="{FF2B5EF4-FFF2-40B4-BE49-F238E27FC236}">
                <a16:creationId xmlns:a16="http://schemas.microsoft.com/office/drawing/2014/main" id="{B7E87FD0-CF34-1B31-5026-D57983C3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43" y="1351866"/>
            <a:ext cx="7291124" cy="415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7E29DC-2587-1894-62F0-8A049CB08B3A}"/>
              </a:ext>
            </a:extLst>
          </p:cNvPr>
          <p:cNvSpPr txBox="1"/>
          <p:nvPr/>
        </p:nvSpPr>
        <p:spPr>
          <a:xfrm>
            <a:off x="9173980" y="3407986"/>
            <a:ext cx="122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Vgg</a:t>
            </a:r>
            <a:r>
              <a:rPr kumimoji="1" lang="zh-CN" altLang="en-US" dirty="0"/>
              <a:t> </a:t>
            </a:r>
            <a:r>
              <a:rPr kumimoji="1" lang="en-US" altLang="zh-CN" dirty="0"/>
              <a:t>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632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291A8B0-FC16-7580-7842-BA45DB498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440967"/>
            <a:ext cx="9597118" cy="4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12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分类任务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190884-CBF7-3E41-A0B0-943EDD3BA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180" y="1965178"/>
            <a:ext cx="6680632" cy="29276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BC4F7D-518F-B647-AEEC-CFD25D6E46EB}"/>
              </a:ext>
            </a:extLst>
          </p:cNvPr>
          <p:cNvSpPr txBox="1"/>
          <p:nvPr/>
        </p:nvSpPr>
        <p:spPr>
          <a:xfrm>
            <a:off x="8826618" y="4065564"/>
            <a:ext cx="212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Runge </a:t>
            </a:r>
            <a:r>
              <a:rPr kumimoji="1" lang="en-US" altLang="zh-CN" dirty="0" err="1"/>
              <a:t>Kutta</a:t>
            </a:r>
            <a:r>
              <a:rPr kumimoji="1" lang="en-US" altLang="zh-CN" dirty="0"/>
              <a:t> + BP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90FC26B-6BD7-B848-AC24-99E398C7E21A}"/>
              </a:ext>
            </a:extLst>
          </p:cNvPr>
          <p:cNvSpPr/>
          <p:nvPr/>
        </p:nvSpPr>
        <p:spPr>
          <a:xfrm>
            <a:off x="1025912" y="5084258"/>
            <a:ext cx="10591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NimbusRomNo9L"/>
              </a:rPr>
              <a:t>We experiment with a small residual network which </a:t>
            </a:r>
            <a:r>
              <a:rPr lang="en" altLang="zh-CN" dirty="0" err="1">
                <a:latin typeface="NimbusRomNo9L"/>
              </a:rPr>
              <a:t>downsamples</a:t>
            </a:r>
            <a:r>
              <a:rPr lang="en" altLang="zh-CN" dirty="0">
                <a:latin typeface="NimbusRomNo9L"/>
              </a:rPr>
              <a:t> the input twice then applies 6 standard residual blocks </a:t>
            </a:r>
            <a:r>
              <a:rPr lang="en" altLang="zh-CN" dirty="0">
                <a:solidFill>
                  <a:srgbClr val="001472"/>
                </a:solidFill>
                <a:latin typeface="NimbusRomNo9L"/>
              </a:rPr>
              <a:t>He et al. </a:t>
            </a:r>
            <a:r>
              <a:rPr lang="en" altLang="zh-CN" dirty="0">
                <a:latin typeface="NimbusRomNo9L"/>
              </a:rPr>
              <a:t>(</a:t>
            </a:r>
            <a:r>
              <a:rPr lang="en" altLang="zh-CN" dirty="0">
                <a:solidFill>
                  <a:srgbClr val="001472"/>
                </a:solidFill>
                <a:latin typeface="NimbusRomNo9L"/>
              </a:rPr>
              <a:t>2016b</a:t>
            </a:r>
            <a:r>
              <a:rPr lang="en" altLang="zh-CN" dirty="0">
                <a:latin typeface="NimbusRomNo9L"/>
              </a:rPr>
              <a:t>), which are replaced by an </a:t>
            </a:r>
            <a:r>
              <a:rPr lang="en" altLang="zh-CN" dirty="0" err="1">
                <a:latin typeface="NimbusRomNo9L"/>
              </a:rPr>
              <a:t>ODESolve</a:t>
            </a:r>
            <a:r>
              <a:rPr lang="en" altLang="zh-CN" dirty="0">
                <a:latin typeface="NimbusRomNo9L"/>
              </a:rPr>
              <a:t> module in the ODE-Net variant.</a:t>
            </a:r>
            <a:br>
              <a:rPr lang="en" altLang="zh-CN" dirty="0">
                <a:latin typeface="NimbusRomNo9L"/>
              </a:rPr>
            </a:br>
            <a:endParaRPr lang="en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AD7F4F-6BBA-1B08-2239-9AA6FC35C0AF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75318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Experiments——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Tolerence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83D62C-251A-FB4C-9D51-418378CF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8" y="2083119"/>
            <a:ext cx="10884459" cy="28827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1D69C0E-F6AB-30C2-370D-9FF1E04A51D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958249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23ADDE-A008-714A-B2AF-C6133106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32008"/>
            <a:ext cx="9495629" cy="5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for image classification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F224CB-E8D9-2F4A-BA43-86B9691C5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568" y="1182479"/>
            <a:ext cx="7653704" cy="46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8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Neural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Ordinary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Differential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B0F0"/>
                </a:solidFill>
              </a:rPr>
              <a:t>Time series problem</a:t>
            </a:r>
            <a:endParaRPr kumimoji="1" lang="zh-CN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79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4661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B87D4B4B-F156-476B-805D-00D2FE2A39C5}"/>
              </a:ext>
            </a:extLst>
          </p:cNvPr>
          <p:cNvSpPr/>
          <p:nvPr/>
        </p:nvSpPr>
        <p:spPr>
          <a:xfrm>
            <a:off x="1320798" y="4878905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979EAA-A61B-8A4A-A9A6-534C10119B2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attern_logo1.png" descr="pattern_logo1.png">
            <a:extLst>
              <a:ext uri="{FF2B5EF4-FFF2-40B4-BE49-F238E27FC236}">
                <a16:creationId xmlns:a16="http://schemas.microsoft.com/office/drawing/2014/main" id="{F21ECA28-AECF-8B42-AD61-ECFB70EF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text.png" descr="text.png">
            <a:extLst>
              <a:ext uri="{FF2B5EF4-FFF2-40B4-BE49-F238E27FC236}">
                <a16:creationId xmlns:a16="http://schemas.microsoft.com/office/drawing/2014/main" id="{EB0F7E87-D94B-2D48-8F65-D02477DA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An Intuitive Guide to Deep Network Architectures">
            <a:extLst>
              <a:ext uri="{FF2B5EF4-FFF2-40B4-BE49-F238E27FC236}">
                <a16:creationId xmlns:a16="http://schemas.microsoft.com/office/drawing/2014/main" id="{E59D170C-5071-FF47-9706-972ADC8F26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1EC5EC-A8E0-4349-B6ED-D3EBF862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04" y="1394019"/>
            <a:ext cx="10268465" cy="321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460EE55-530D-374E-871C-7043F600D7F6}"/>
              </a:ext>
            </a:extLst>
          </p:cNvPr>
          <p:cNvSpPr txBox="1"/>
          <p:nvPr/>
        </p:nvSpPr>
        <p:spPr>
          <a:xfrm>
            <a:off x="1902941" y="4878905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极深度网络的优化问题</a:t>
            </a:r>
          </a:p>
        </p:txBody>
      </p:sp>
      <p:sp>
        <p:nvSpPr>
          <p:cNvPr id="20" name="箭头: V 形 17">
            <a:extLst>
              <a:ext uri="{FF2B5EF4-FFF2-40B4-BE49-F238E27FC236}">
                <a16:creationId xmlns:a16="http://schemas.microsoft.com/office/drawing/2014/main" id="{698E86A5-6ED4-7548-9CF3-3D5F67F47CDF}"/>
              </a:ext>
            </a:extLst>
          </p:cNvPr>
          <p:cNvSpPr/>
          <p:nvPr/>
        </p:nvSpPr>
        <p:spPr>
          <a:xfrm>
            <a:off x="1320798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1F73F0-D67F-7E49-9B8B-46D198D268A8}"/>
              </a:ext>
            </a:extLst>
          </p:cNvPr>
          <p:cNvSpPr txBox="1"/>
          <p:nvPr/>
        </p:nvSpPr>
        <p:spPr>
          <a:xfrm>
            <a:off x="1902941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大模型的存储问题</a:t>
            </a:r>
          </a:p>
        </p:txBody>
      </p:sp>
      <p:sp>
        <p:nvSpPr>
          <p:cNvPr id="22" name="箭头: V 形 17">
            <a:extLst>
              <a:ext uri="{FF2B5EF4-FFF2-40B4-BE49-F238E27FC236}">
                <a16:creationId xmlns:a16="http://schemas.microsoft.com/office/drawing/2014/main" id="{44C8D859-35F4-6044-949D-0E8B12638D63}"/>
              </a:ext>
            </a:extLst>
          </p:cNvPr>
          <p:cNvSpPr/>
          <p:nvPr/>
        </p:nvSpPr>
        <p:spPr>
          <a:xfrm>
            <a:off x="5870299" y="4891881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6864180-7771-2347-84AC-A95B8901624A}"/>
              </a:ext>
            </a:extLst>
          </p:cNvPr>
          <p:cNvSpPr txBox="1"/>
          <p:nvPr/>
        </p:nvSpPr>
        <p:spPr>
          <a:xfrm>
            <a:off x="6440085" y="4854810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用微分方程求解代替反向传播</a:t>
            </a:r>
          </a:p>
        </p:txBody>
      </p:sp>
      <p:sp>
        <p:nvSpPr>
          <p:cNvPr id="24" name="箭头: V 形 17">
            <a:extLst>
              <a:ext uri="{FF2B5EF4-FFF2-40B4-BE49-F238E27FC236}">
                <a16:creationId xmlns:a16="http://schemas.microsoft.com/office/drawing/2014/main" id="{A0D5273C-C3E0-9B4F-B7AA-FA4316AD8288}"/>
              </a:ext>
            </a:extLst>
          </p:cNvPr>
          <p:cNvSpPr/>
          <p:nvPr/>
        </p:nvSpPr>
        <p:spPr>
          <a:xfrm>
            <a:off x="5870299" y="5521562"/>
            <a:ext cx="252555" cy="310282"/>
          </a:xfrm>
          <a:prstGeom prst="chevron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F879650-E53B-3443-8FEC-3FB4B6FC7AF2}"/>
              </a:ext>
            </a:extLst>
          </p:cNvPr>
          <p:cNvSpPr txBox="1"/>
          <p:nvPr/>
        </p:nvSpPr>
        <p:spPr>
          <a:xfrm>
            <a:off x="6452442" y="5521562"/>
            <a:ext cx="34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插值问题</a:t>
            </a:r>
          </a:p>
        </p:txBody>
      </p:sp>
    </p:spTree>
    <p:extLst>
      <p:ext uri="{BB962C8B-B14F-4D97-AF65-F5344CB8AC3E}">
        <p14:creationId xmlns:p14="http://schemas.microsoft.com/office/powerpoint/2010/main" val="707520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564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kinds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>
            <a:extLst>
              <a:ext uri="{FF2B5EF4-FFF2-40B4-BE49-F238E27FC236}">
                <a16:creationId xmlns:a16="http://schemas.microsoft.com/office/drawing/2014/main" id="{F4AFA923-0F0C-E148-A2CA-A77B81C0631E}"/>
              </a:ext>
            </a:extLst>
          </p:cNvPr>
          <p:cNvSpPr/>
          <p:nvPr/>
        </p:nvSpPr>
        <p:spPr>
          <a:xfrm>
            <a:off x="5444194" y="2899536"/>
            <a:ext cx="1758462" cy="1181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Neural ODE</a:t>
            </a:r>
            <a:endParaRPr kumimoji="1" lang="zh-CN" alt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122" name="Picture 2" descr="最後一屆ImageNet大規模視覺識別大賽(ILSVRC2017) 順利落幕, 而WebVision圖像大賽會是下一個ImageNet大賽嗎? –  Dosudo矽谷工程師deep learning newsletter">
            <a:extLst>
              <a:ext uri="{FF2B5EF4-FFF2-40B4-BE49-F238E27FC236}">
                <a16:creationId xmlns:a16="http://schemas.microsoft.com/office/drawing/2014/main" id="{DC69B458-FFD2-AB46-B538-B8777645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9" y="1516413"/>
            <a:ext cx="2932770" cy="165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B72061AA-3B67-1942-A3DD-06C713E4CAAB}"/>
              </a:ext>
            </a:extLst>
          </p:cNvPr>
          <p:cNvCxnSpPr>
            <a:cxnSpLocks/>
          </p:cNvCxnSpPr>
          <p:nvPr/>
        </p:nvCxnSpPr>
        <p:spPr>
          <a:xfrm>
            <a:off x="3846998" y="2504049"/>
            <a:ext cx="911140" cy="679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How (not) to use Machine Learning for time series forecasting: The sequel">
            <a:extLst>
              <a:ext uri="{FF2B5EF4-FFF2-40B4-BE49-F238E27FC236}">
                <a16:creationId xmlns:a16="http://schemas.microsoft.com/office/drawing/2014/main" id="{5CC93D7C-3761-1A4A-9C6B-23C732C8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9" y="3863225"/>
            <a:ext cx="3099309" cy="200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F4F5222-1753-4046-9DFD-A3396B104F77}"/>
              </a:ext>
            </a:extLst>
          </p:cNvPr>
          <p:cNvCxnSpPr>
            <a:cxnSpLocks/>
          </p:cNvCxnSpPr>
          <p:nvPr/>
        </p:nvCxnSpPr>
        <p:spPr>
          <a:xfrm flipV="1">
            <a:off x="3846998" y="3863225"/>
            <a:ext cx="964153" cy="1077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9032711-2241-D742-A848-C352B8A83A47}"/>
              </a:ext>
            </a:extLst>
          </p:cNvPr>
          <p:cNvSpPr txBox="1"/>
          <p:nvPr/>
        </p:nvSpPr>
        <p:spPr>
          <a:xfrm>
            <a:off x="4139931" y="1885071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带标注数据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Zi,Yi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CD8E621-7DFA-0F4B-8597-0E7941D146B5}"/>
              </a:ext>
            </a:extLst>
          </p:cNvPr>
          <p:cNvSpPr txBox="1"/>
          <p:nvPr/>
        </p:nvSpPr>
        <p:spPr>
          <a:xfrm>
            <a:off x="4139931" y="4863264"/>
            <a:ext cx="1501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时间序列数据</a:t>
            </a:r>
            <a:r>
              <a:rPr kumimoji="1" lang="en-US" altLang="zh-CN" dirty="0"/>
              <a:t>(Z1,Z2,…)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D5BF8C4-C6CC-C343-8FC6-56509704D2F8}"/>
              </a:ext>
            </a:extLst>
          </p:cNvPr>
          <p:cNvCxnSpPr>
            <a:cxnSpLocks/>
          </p:cNvCxnSpPr>
          <p:nvPr/>
        </p:nvCxnSpPr>
        <p:spPr>
          <a:xfrm>
            <a:off x="7202656" y="3452861"/>
            <a:ext cx="422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/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𝑑𝑍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ECC7D9E-C95C-3246-9916-661295B46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699" y="3314361"/>
                <a:ext cx="1714380" cy="276999"/>
              </a:xfrm>
              <a:prstGeom prst="rect">
                <a:avLst/>
              </a:prstGeom>
              <a:blipFill>
                <a:blip r:embed="rId5"/>
                <a:stretch>
                  <a:fillRect l="-2941" t="-9524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9143D76B-7ABE-D04B-A602-51D437016AA8}"/>
              </a:ext>
            </a:extLst>
          </p:cNvPr>
          <p:cNvCxnSpPr>
            <a:cxnSpLocks/>
          </p:cNvCxnSpPr>
          <p:nvPr/>
        </p:nvCxnSpPr>
        <p:spPr>
          <a:xfrm flipV="1">
            <a:off x="9138515" y="2626202"/>
            <a:ext cx="437212" cy="54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/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CN" b="0" dirty="0"/>
                  <a:t>Z</a:t>
                </a:r>
                <a:r>
                  <a:rPr kumimoji="1" lang="en-US" altLang="zh-CN" b="0" baseline="-25000" dirty="0"/>
                  <a:t>i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𝑍𝑖</m:t>
                    </m:r>
                  </m:oMath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3230F6C-0D1A-2D41-B94E-F2098006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802" y="2127262"/>
                <a:ext cx="2086918" cy="276999"/>
              </a:xfrm>
              <a:prstGeom prst="rect">
                <a:avLst/>
              </a:prstGeom>
              <a:blipFill>
                <a:blip r:embed="rId6"/>
                <a:stretch>
                  <a:fillRect l="-6667" t="-27273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8ACA3925-DD72-2A44-949A-4643A607E7F2}"/>
              </a:ext>
            </a:extLst>
          </p:cNvPr>
          <p:cNvCxnSpPr>
            <a:cxnSpLocks/>
          </p:cNvCxnSpPr>
          <p:nvPr/>
        </p:nvCxnSpPr>
        <p:spPr>
          <a:xfrm>
            <a:off x="9113640" y="3709033"/>
            <a:ext cx="462087" cy="3721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/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zh-CN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CN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kumimoji="1" lang="zh-CN" altLang="en-US" baseline="-25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1F55F89-799B-B74E-AE36-31623F8F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944" y="3964670"/>
                <a:ext cx="1051826" cy="270652"/>
              </a:xfrm>
              <a:prstGeom prst="rect">
                <a:avLst/>
              </a:prstGeom>
              <a:blipFill>
                <a:blip r:embed="rId7"/>
                <a:stretch>
                  <a:fillRect l="-4819" r="-241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EE848A54-83D0-2A4E-9EF4-6E565BD8A6F7}"/>
              </a:ext>
            </a:extLst>
          </p:cNvPr>
          <p:cNvCxnSpPr/>
          <p:nvPr/>
        </p:nvCxnSpPr>
        <p:spPr>
          <a:xfrm>
            <a:off x="8102991" y="1885071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45AF220C-4AE7-F84E-8952-172202CD2200}"/>
              </a:ext>
            </a:extLst>
          </p:cNvPr>
          <p:cNvCxnSpPr>
            <a:cxnSpLocks/>
          </p:cNvCxnSpPr>
          <p:nvPr/>
        </p:nvCxnSpPr>
        <p:spPr>
          <a:xfrm flipV="1">
            <a:off x="8255391" y="436469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C70CE04B-373A-9747-9AB5-37C61A2642D6}"/>
              </a:ext>
            </a:extLst>
          </p:cNvPr>
          <p:cNvSpPr/>
          <p:nvPr/>
        </p:nvSpPr>
        <p:spPr>
          <a:xfrm>
            <a:off x="8595360" y="858129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E569237-1A3F-B843-96CC-95E9C55CF23E}"/>
              </a:ext>
            </a:extLst>
          </p:cNvPr>
          <p:cNvSpPr txBox="1"/>
          <p:nvPr/>
        </p:nvSpPr>
        <p:spPr>
          <a:xfrm>
            <a:off x="8511166" y="1518339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Zi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28B391-A3ED-A540-AA1D-07D546F4966E}"/>
              </a:ext>
            </a:extLst>
          </p:cNvPr>
          <p:cNvSpPr txBox="1"/>
          <p:nvPr/>
        </p:nvSpPr>
        <p:spPr>
          <a:xfrm>
            <a:off x="10100610" y="867638"/>
            <a:ext cx="407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Yi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E665464-1E52-5B46-8BBC-29B17E200F9D}"/>
              </a:ext>
            </a:extLst>
          </p:cNvPr>
          <p:cNvSpPr txBox="1"/>
          <p:nvPr/>
        </p:nvSpPr>
        <p:spPr>
          <a:xfrm>
            <a:off x="10297551" y="1642881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4A3EBFC-E638-7948-BE1E-3FA92F08D2A8}"/>
              </a:ext>
            </a:extLst>
          </p:cNvPr>
          <p:cNvSpPr txBox="1"/>
          <p:nvPr/>
        </p:nvSpPr>
        <p:spPr>
          <a:xfrm>
            <a:off x="7819294" y="321512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4343844-0606-384A-9613-746C21A6944E}"/>
              </a:ext>
            </a:extLst>
          </p:cNvPr>
          <p:cNvCxnSpPr/>
          <p:nvPr/>
        </p:nvCxnSpPr>
        <p:spPr>
          <a:xfrm>
            <a:off x="8016360" y="5842675"/>
            <a:ext cx="219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F4473C85-5EBA-BB49-9EAC-F2CE1DF49F20}"/>
              </a:ext>
            </a:extLst>
          </p:cNvPr>
          <p:cNvCxnSpPr>
            <a:cxnSpLocks/>
          </p:cNvCxnSpPr>
          <p:nvPr/>
        </p:nvCxnSpPr>
        <p:spPr>
          <a:xfrm flipV="1">
            <a:off x="8168760" y="4394073"/>
            <a:ext cx="0" cy="1601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A3073F02-A955-C14F-A88C-87B7C8028603}"/>
              </a:ext>
            </a:extLst>
          </p:cNvPr>
          <p:cNvSpPr/>
          <p:nvPr/>
        </p:nvSpPr>
        <p:spPr>
          <a:xfrm>
            <a:off x="8508729" y="4815733"/>
            <a:ext cx="1645920" cy="703385"/>
          </a:xfrm>
          <a:custGeom>
            <a:avLst/>
            <a:gdLst>
              <a:gd name="connsiteX0" fmla="*/ 0 w 1645920"/>
              <a:gd name="connsiteY0" fmla="*/ 703385 h 703385"/>
              <a:gd name="connsiteX1" fmla="*/ 309489 w 1645920"/>
              <a:gd name="connsiteY1" fmla="*/ 436099 h 703385"/>
              <a:gd name="connsiteX2" fmla="*/ 844062 w 1645920"/>
              <a:gd name="connsiteY2" fmla="*/ 604911 h 703385"/>
              <a:gd name="connsiteX3" fmla="*/ 1181686 w 1645920"/>
              <a:gd name="connsiteY3" fmla="*/ 267286 h 703385"/>
              <a:gd name="connsiteX4" fmla="*/ 1645920 w 1645920"/>
              <a:gd name="connsiteY4" fmla="*/ 0 h 70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703385">
                <a:moveTo>
                  <a:pt x="0" y="703385"/>
                </a:moveTo>
                <a:cubicBezTo>
                  <a:pt x="84406" y="577948"/>
                  <a:pt x="168812" y="452511"/>
                  <a:pt x="309489" y="436099"/>
                </a:cubicBezTo>
                <a:cubicBezTo>
                  <a:pt x="450166" y="419687"/>
                  <a:pt x="698696" y="633046"/>
                  <a:pt x="844062" y="604911"/>
                </a:cubicBezTo>
                <a:cubicBezTo>
                  <a:pt x="989428" y="576776"/>
                  <a:pt x="1048043" y="368104"/>
                  <a:pt x="1181686" y="267286"/>
                </a:cubicBezTo>
                <a:cubicBezTo>
                  <a:pt x="1315329" y="166467"/>
                  <a:pt x="1480624" y="83233"/>
                  <a:pt x="164592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D484F80-6E78-044D-9C51-A10F987A035B}"/>
              </a:ext>
            </a:extLst>
          </p:cNvPr>
          <p:cNvSpPr txBox="1"/>
          <p:nvPr/>
        </p:nvSpPr>
        <p:spPr>
          <a:xfrm>
            <a:off x="8424535" y="5475943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Z1</a:t>
            </a: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B1ED0EB-EB57-AA4D-9236-4FC94D1E7BF6}"/>
              </a:ext>
            </a:extLst>
          </p:cNvPr>
          <p:cNvSpPr txBox="1"/>
          <p:nvPr/>
        </p:nvSpPr>
        <p:spPr>
          <a:xfrm>
            <a:off x="10013979" y="4825242"/>
            <a:ext cx="68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Zn</a:t>
            </a:r>
            <a:endParaRPr kumimoji="1"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B265D83-0B33-A44C-B98D-8027CCC24320}"/>
              </a:ext>
            </a:extLst>
          </p:cNvPr>
          <p:cNvSpPr txBox="1"/>
          <p:nvPr/>
        </p:nvSpPr>
        <p:spPr>
          <a:xfrm>
            <a:off x="10210920" y="5600485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7F52BEB-E104-3E4A-BCCF-99806CF4D42B}"/>
              </a:ext>
            </a:extLst>
          </p:cNvPr>
          <p:cNvSpPr txBox="1"/>
          <p:nvPr/>
        </p:nvSpPr>
        <p:spPr>
          <a:xfrm>
            <a:off x="7732663" y="4279116"/>
            <a:ext cx="28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</a:t>
            </a:r>
            <a:endParaRPr kumimoji="1"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A83E666-D353-7747-A01D-7EC4570004B1}"/>
              </a:ext>
            </a:extLst>
          </p:cNvPr>
          <p:cNvSpPr txBox="1"/>
          <p:nvPr/>
        </p:nvSpPr>
        <p:spPr>
          <a:xfrm>
            <a:off x="8792401" y="4812440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Z2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5B25624-E4FA-3D4A-B854-7CCD2294A050}"/>
              </a:ext>
            </a:extLst>
          </p:cNvPr>
          <p:cNvSpPr txBox="1"/>
          <p:nvPr/>
        </p:nvSpPr>
        <p:spPr>
          <a:xfrm>
            <a:off x="9317047" y="5427977"/>
            <a:ext cx="57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Z3</a:t>
            </a:r>
            <a:endParaRPr kumimoji="1"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6AD707E6-A149-314E-A0B9-A86D35FF97D1}"/>
              </a:ext>
            </a:extLst>
          </p:cNvPr>
          <p:cNvSpPr/>
          <p:nvPr/>
        </p:nvSpPr>
        <p:spPr>
          <a:xfrm>
            <a:off x="10145088" y="822490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47F965CC-254A-CA41-895C-630E0B870CF3}"/>
              </a:ext>
            </a:extLst>
          </p:cNvPr>
          <p:cNvSpPr/>
          <p:nvPr/>
        </p:nvSpPr>
        <p:spPr>
          <a:xfrm>
            <a:off x="8540183" y="1456262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56EEE5-8462-7141-A156-591C50A6C636}"/>
              </a:ext>
            </a:extLst>
          </p:cNvPr>
          <p:cNvSpPr/>
          <p:nvPr/>
        </p:nvSpPr>
        <p:spPr>
          <a:xfrm>
            <a:off x="8453428" y="5406939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05BEF98-A0E9-014C-A6AC-09BD126A2723}"/>
              </a:ext>
            </a:extLst>
          </p:cNvPr>
          <p:cNvSpPr/>
          <p:nvPr/>
        </p:nvSpPr>
        <p:spPr>
          <a:xfrm>
            <a:off x="8919093" y="5193013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1D8E49A-3BE0-9240-8807-C11232F56C04}"/>
              </a:ext>
            </a:extLst>
          </p:cNvPr>
          <p:cNvSpPr/>
          <p:nvPr/>
        </p:nvSpPr>
        <p:spPr>
          <a:xfrm>
            <a:off x="9379593" y="533631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FFFA8C13-241F-6F41-B1D1-8457272117A4}"/>
              </a:ext>
            </a:extLst>
          </p:cNvPr>
          <p:cNvSpPr/>
          <p:nvPr/>
        </p:nvSpPr>
        <p:spPr>
          <a:xfrm>
            <a:off x="10088816" y="4743296"/>
            <a:ext cx="110353" cy="132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0712AA42-C49F-2541-9EA3-D0305918BAC0}"/>
              </a:ext>
            </a:extLst>
          </p:cNvPr>
          <p:cNvSpPr txBox="1"/>
          <p:nvPr/>
        </p:nvSpPr>
        <p:spPr>
          <a:xfrm>
            <a:off x="574305" y="6328260"/>
            <a:ext cx="629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" name="pattern_logo1.png" descr="pattern_logo1.png">
            <a:extLst>
              <a:ext uri="{FF2B5EF4-FFF2-40B4-BE49-F238E27FC236}">
                <a16:creationId xmlns:a16="http://schemas.microsoft.com/office/drawing/2014/main" id="{B5A97F5B-E8CA-B947-96C0-E521565B2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text.png" descr="text.png">
            <a:extLst>
              <a:ext uri="{FF2B5EF4-FFF2-40B4-BE49-F238E27FC236}">
                <a16:creationId xmlns:a16="http://schemas.microsoft.com/office/drawing/2014/main" id="{BE4700FF-8ABB-3E44-82A9-8DAC780B09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4094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second</a:t>
            </a:r>
            <a:r>
              <a:rPr lang="zh-CN" altLang="en-US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00CD40-A11F-8E4E-A1AF-ABFC351EC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88" y="1585289"/>
            <a:ext cx="5645834" cy="42955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0C242F-5979-F74A-ACA0-C73D91530FCA}"/>
              </a:ext>
            </a:extLst>
          </p:cNvPr>
          <p:cNvSpPr txBox="1"/>
          <p:nvPr/>
        </p:nvSpPr>
        <p:spPr>
          <a:xfrm>
            <a:off x="6499274" y="1585289"/>
            <a:ext cx="218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分段求解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调整每一段初值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EB60B4-A788-D141-84CF-BBEAC3135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1822" y="2291634"/>
            <a:ext cx="6413500" cy="288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BF1F98-3E10-DC49-8959-91E4BBC4D8DD}"/>
                  </a:ext>
                </a:extLst>
              </p:cNvPr>
              <p:cNvSpPr txBox="1"/>
              <p:nvPr/>
            </p:nvSpPr>
            <p:spPr>
              <a:xfrm>
                <a:off x="6030582" y="5199296"/>
                <a:ext cx="5915979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将</a:t>
                </a:r>
                <a:r>
                  <a:rPr kumimoji="1" lang="en-US" altLang="zh-CN" dirty="0"/>
                  <a:t>t1</a:t>
                </a:r>
                <a:r>
                  <a:rPr kumimoji="1" lang="zh-CN" altLang="en-US" dirty="0"/>
                  <a:t>替换为</a:t>
                </a:r>
                <a:r>
                  <a:rPr kumimoji="1" lang="en-US" altLang="zh-CN" dirty="0"/>
                  <a:t>t</a:t>
                </a:r>
                <a:r>
                  <a:rPr kumimoji="1" lang="en-US" altLang="zh-CN" baseline="-25000" dirty="0"/>
                  <a:t>i+1</a:t>
                </a:r>
                <a:r>
                  <a:rPr kumimoji="1" lang="en-US" altLang="zh-CN" dirty="0"/>
                  <a:t>, t0</a:t>
                </a:r>
                <a:r>
                  <a:rPr kumimoji="1" lang="zh-CN" altLang="en-US" dirty="0"/>
                  <a:t>替换为</a:t>
                </a:r>
                <a:r>
                  <a:rPr kumimoji="1" lang="en-US" altLang="zh-CN" dirty="0" err="1"/>
                  <a:t>t</a:t>
                </a:r>
                <a:r>
                  <a:rPr kumimoji="1" lang="en-US" altLang="zh-CN" baseline="-25000" dirty="0" err="1"/>
                  <a:t>i</a:t>
                </a:r>
                <a:r>
                  <a:rPr kumimoji="1" lang="zh-CN" altLang="en-US" dirty="0"/>
                  <a:t>，输出的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zh-CN" altLang="en-US" dirty="0"/>
                  <a:t>要加上实际的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kumimoji="1" lang="en-US" altLang="zh-CN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zh-CN" alt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zh-CN" altLang="en-US" dirty="0"/>
                  <a:t>为观测数据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BF1F98-3E10-DC49-8959-91E4BBC4D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82" y="5199296"/>
                <a:ext cx="5915979" cy="878446"/>
              </a:xfrm>
              <a:prstGeom prst="rect">
                <a:avLst/>
              </a:prstGeom>
              <a:blipFill>
                <a:blip r:embed="rId7"/>
                <a:stretch>
                  <a:fillRect l="-3426" t="-68571" r="-857" b="-13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8015E944-6053-DF5E-2954-3AA054E9121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67670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Realization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15E944-6053-DF5E-2954-3AA054E9121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06A94F-40EC-6899-2027-A74D6A040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606135"/>
            <a:ext cx="10829159" cy="39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6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FractalNet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arxiv.org</a:t>
            </a:r>
            <a:r>
              <a:rPr lang="e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/pdf/1605.07648.pdf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CB6B4F-C745-F4F1-51BB-699D9443D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0" y="1092200"/>
            <a:ext cx="68707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5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015E944-6053-DF5E-2954-3AA054E91214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280D62-8053-516B-C47A-7E6D648CA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714" y="3226664"/>
            <a:ext cx="7772400" cy="25273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7358D2-7ECB-CC7D-74DA-34449C477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22" y="1357447"/>
            <a:ext cx="2945492" cy="21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32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5475-A95A-B44E-8B5E-389C761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362" y="1478746"/>
            <a:ext cx="7950133" cy="2782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E2229-D5A7-6C43-B3C5-156895539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519" y="4523480"/>
            <a:ext cx="6347818" cy="13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81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E7A2D82-4899-064D-B488-B09C3DA43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" y="1319353"/>
            <a:ext cx="10325100" cy="4546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AD09082-2E02-E2EA-F1DA-47F9B068EEC2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82975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5475-A95A-B44E-8B5E-389C761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2173829"/>
            <a:ext cx="5646087" cy="19757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2012A5-4CFD-4245-B647-EA14692B2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15" y="1162772"/>
            <a:ext cx="4054235" cy="471397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2D4E8D2-7A17-8D4A-9F74-28D9EF451DA6}"/>
              </a:ext>
            </a:extLst>
          </p:cNvPr>
          <p:cNvSpPr txBox="1"/>
          <p:nvPr/>
        </p:nvSpPr>
        <p:spPr>
          <a:xfrm>
            <a:off x="814039" y="4579446"/>
            <a:ext cx="4937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encoder: 25 hidden units</a:t>
            </a:r>
          </a:p>
          <a:p>
            <a:r>
              <a:rPr kumimoji="1" lang="en-US" altLang="zh-CN" dirty="0"/>
              <a:t>Decoder p(X|Z) is MLP with 20 hidden units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3C4241A-1D63-4447-9A01-7842AB628078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3450196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20C6E4E-B9C6-1E42-921D-EAF49DE4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69" y="1831377"/>
            <a:ext cx="10058400" cy="1587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DF12AC-4468-9346-8040-6E1500AAE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413" y="3822665"/>
            <a:ext cx="4940300" cy="1168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BF39863-C4BA-8848-9523-8FD4A6B8695C}"/>
              </a:ext>
            </a:extLst>
          </p:cNvPr>
          <p:cNvSpPr txBox="1"/>
          <p:nvPr/>
        </p:nvSpPr>
        <p:spPr>
          <a:xfrm>
            <a:off x="1025912" y="1329021"/>
            <a:ext cx="467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Down sampling with 30% data points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53F3E9-2395-E530-F4E2-157DB7E160B7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29718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F75475-A95A-B44E-8B5E-389C7610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19" y="1470863"/>
            <a:ext cx="7950133" cy="27820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8E2229-D5A7-6C43-B3C5-156895539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19" y="4452287"/>
            <a:ext cx="6347818" cy="1353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3EB93C0-438A-8146-9916-567BBDB0561F}"/>
                  </a:ext>
                </a:extLst>
              </p:cNvPr>
              <p:cNvSpPr txBox="1"/>
              <p:nvPr/>
            </p:nvSpPr>
            <p:spPr>
              <a:xfrm>
                <a:off x="8086536" y="4900704"/>
                <a:ext cx="1793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3EB93C0-438A-8146-9916-567BBDB05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536" y="4900704"/>
                <a:ext cx="1793633" cy="276999"/>
              </a:xfrm>
              <a:prstGeom prst="rect">
                <a:avLst/>
              </a:prstGeom>
              <a:blipFill>
                <a:blip r:embed="rId7"/>
                <a:stretch>
                  <a:fillRect l="-2797" r="-349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D6DD50B3-CD8C-9E42-98E8-A76A7B5C3880}"/>
              </a:ext>
            </a:extLst>
          </p:cNvPr>
          <p:cNvSpPr txBox="1"/>
          <p:nvPr/>
        </p:nvSpPr>
        <p:spPr>
          <a:xfrm>
            <a:off x="7755179" y="4452287"/>
            <a:ext cx="242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Poision</a:t>
            </a:r>
            <a:r>
              <a:rPr kumimoji="1" lang="en-US" altLang="zh-CN" dirty="0"/>
              <a:t> process Flow: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200C26-B5D5-9441-B9B1-99A9351CA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8570" y="5270921"/>
            <a:ext cx="5017477" cy="6859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AEB54B-5246-624B-8AD2-7FC404AF4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7624" y="1470863"/>
            <a:ext cx="3369187" cy="28112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39E67B2-F002-9A07-5999-4B62AAE799AD}"/>
              </a:ext>
            </a:extLst>
          </p:cNvPr>
          <p:cNvSpPr txBox="1"/>
          <p:nvPr/>
        </p:nvSpPr>
        <p:spPr>
          <a:xfrm>
            <a:off x="815801" y="6236865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https://arxiv.org/pdf/1806.07366.pdf</a:t>
            </a:r>
          </a:p>
        </p:txBody>
      </p:sp>
    </p:spTree>
    <p:extLst>
      <p:ext uri="{BB962C8B-B14F-4D97-AF65-F5344CB8AC3E}">
        <p14:creationId xmlns:p14="http://schemas.microsoft.com/office/powerpoint/2010/main" val="210574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generative latent function time-series model </a:t>
            </a:r>
          </a:p>
          <a:p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23ADDE-A008-714A-B2AF-C6133106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12" y="32008"/>
            <a:ext cx="9495629" cy="59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5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 for dynamics learning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550798-434C-A340-8DFC-0B463714A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707" y="1332914"/>
            <a:ext cx="6724357" cy="4599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8E10E2-4EF5-7546-8637-9BBA674AC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04" y="1332915"/>
            <a:ext cx="4560403" cy="4560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2372BC-97FA-3B41-A2D2-6C2EB2A67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97" y="938520"/>
            <a:ext cx="1816100" cy="419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8EB774-C1DC-B046-B41A-69B9BA2A6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6690" y="3632611"/>
            <a:ext cx="1752600" cy="558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293D02-FFF0-B64A-A084-B73EA6473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856" y="5646358"/>
            <a:ext cx="3543300" cy="381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624107F-0168-DC87-6C28-B26CD592447D}"/>
              </a:ext>
            </a:extLst>
          </p:cNvPr>
          <p:cNvSpPr txBox="1"/>
          <p:nvPr/>
        </p:nvSpPr>
        <p:spPr>
          <a:xfrm>
            <a:off x="635619" y="6284304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https://linjianma.github.io/pdf/282_project_report_ode.pdf</a:t>
            </a:r>
          </a:p>
        </p:txBody>
      </p:sp>
    </p:spTree>
    <p:extLst>
      <p:ext uri="{BB962C8B-B14F-4D97-AF65-F5344CB8AC3E}">
        <p14:creationId xmlns:p14="http://schemas.microsoft.com/office/powerpoint/2010/main" val="1077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8A9708-AD44-2A4D-8C6A-E0FEE67C67D4}"/>
              </a:ext>
            </a:extLst>
          </p:cNvPr>
          <p:cNvSpPr/>
          <p:nvPr/>
        </p:nvSpPr>
        <p:spPr>
          <a:xfrm>
            <a:off x="574304" y="5603735"/>
            <a:ext cx="11411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NimbusRomNo9L"/>
              </a:rPr>
              <a:t>Ian Fox, Lynn Ang, </a:t>
            </a:r>
            <a:r>
              <a:rPr lang="en" altLang="zh-CN" sz="1400" dirty="0" err="1">
                <a:latin typeface="NimbusRomNo9L"/>
              </a:rPr>
              <a:t>Mamta</a:t>
            </a:r>
            <a:r>
              <a:rPr lang="en" altLang="zh-CN" sz="1400" dirty="0">
                <a:latin typeface="NimbusRomNo9L"/>
              </a:rPr>
              <a:t> Jaiswal, </a:t>
            </a:r>
            <a:r>
              <a:rPr lang="en" altLang="zh-CN" sz="1400" dirty="0" err="1">
                <a:latin typeface="NimbusRomNo9L"/>
              </a:rPr>
              <a:t>Rodica</a:t>
            </a:r>
            <a:r>
              <a:rPr lang="en" altLang="zh-CN" sz="1400" dirty="0">
                <a:latin typeface="NimbusRomNo9L"/>
              </a:rPr>
              <a:t> Pop-</a:t>
            </a:r>
            <a:r>
              <a:rPr lang="en" altLang="zh-CN" sz="1400" dirty="0" err="1">
                <a:latin typeface="NimbusRomNo9L"/>
              </a:rPr>
              <a:t>Busui</a:t>
            </a:r>
            <a:r>
              <a:rPr lang="en" altLang="zh-CN" sz="1400" dirty="0">
                <a:latin typeface="NimbusRomNo9L"/>
              </a:rPr>
              <a:t>, and Jenna Wiens. Deep multi-output forecasting: Learning to accurately predict blood glucose trajectories. In </a:t>
            </a:r>
            <a:r>
              <a:rPr lang="en" altLang="zh-CN" sz="1400" i="1" dirty="0">
                <a:latin typeface="NimbusRomNo9L"/>
              </a:rPr>
              <a:t>Proceedings of the 24th ACM SIGKDD International Conference on Knowledge Discovery &amp; Data Mining</a:t>
            </a:r>
            <a:r>
              <a:rPr lang="en" altLang="zh-CN" sz="1400" dirty="0">
                <a:latin typeface="NimbusRomNo9L"/>
              </a:rPr>
              <a:t>, pages 1387–1395. ACM, 2018. </a:t>
            </a:r>
            <a:endParaRPr lang="en" altLang="zh-CN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C005F0-DFA3-3C41-8C1D-DAF923094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267" y="6751"/>
            <a:ext cx="7563438" cy="57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91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Predicting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Blood Glucose Trajectories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0DE40DBA-3747-6F4C-A43E-2916B0A3D2B8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33F695-FD12-AE44-9EF1-677892BDF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355820"/>
            <a:ext cx="5546785" cy="3974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64C42F-1445-9B40-B788-843105904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859" y="1082800"/>
            <a:ext cx="4051300" cy="32512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8A9708-AD44-2A4D-8C6A-E0FEE67C67D4}"/>
              </a:ext>
            </a:extLst>
          </p:cNvPr>
          <p:cNvSpPr/>
          <p:nvPr/>
        </p:nvSpPr>
        <p:spPr>
          <a:xfrm>
            <a:off x="574304" y="5603735"/>
            <a:ext cx="11411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latin typeface="NimbusRomNo9L"/>
              </a:rPr>
              <a:t>Ian Fox, Lynn Ang, </a:t>
            </a:r>
            <a:r>
              <a:rPr lang="en" altLang="zh-CN" sz="1400" dirty="0" err="1">
                <a:latin typeface="NimbusRomNo9L"/>
              </a:rPr>
              <a:t>Mamta</a:t>
            </a:r>
            <a:r>
              <a:rPr lang="en" altLang="zh-CN" sz="1400" dirty="0">
                <a:latin typeface="NimbusRomNo9L"/>
              </a:rPr>
              <a:t> Jaiswal, </a:t>
            </a:r>
            <a:r>
              <a:rPr lang="en" altLang="zh-CN" sz="1400" dirty="0" err="1">
                <a:latin typeface="NimbusRomNo9L"/>
              </a:rPr>
              <a:t>Rodica</a:t>
            </a:r>
            <a:r>
              <a:rPr lang="en" altLang="zh-CN" sz="1400" dirty="0">
                <a:latin typeface="NimbusRomNo9L"/>
              </a:rPr>
              <a:t> Pop-</a:t>
            </a:r>
            <a:r>
              <a:rPr lang="en" altLang="zh-CN" sz="1400" dirty="0" err="1">
                <a:latin typeface="NimbusRomNo9L"/>
              </a:rPr>
              <a:t>Busui</a:t>
            </a:r>
            <a:r>
              <a:rPr lang="en" altLang="zh-CN" sz="1400" dirty="0">
                <a:latin typeface="NimbusRomNo9L"/>
              </a:rPr>
              <a:t>, and Jenna Wiens. Deep multi-output forecasting: Learning to accurately predict blood glucose trajectories. In </a:t>
            </a:r>
            <a:r>
              <a:rPr lang="en" altLang="zh-CN" sz="1400" i="1" dirty="0">
                <a:latin typeface="NimbusRomNo9L"/>
              </a:rPr>
              <a:t>Proceedings of the 24th ACM SIGKDD International Conference on Knowledge Discovery &amp; Data Mining</a:t>
            </a:r>
            <a:r>
              <a:rPr lang="en" altLang="zh-CN" sz="1400" dirty="0">
                <a:latin typeface="NimbusRomNo9L"/>
              </a:rPr>
              <a:t>, pages 1387–1395. ACM, 2018. </a:t>
            </a:r>
            <a:endParaRPr lang="e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0073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DE6DB7-CA27-E553-25A1-692F2473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9" y="1826995"/>
            <a:ext cx="11272603" cy="17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DE647A-B3EF-DB26-10CB-20CB70BB4028}"/>
              </a:ext>
            </a:extLst>
          </p:cNvPr>
          <p:cNvSpPr txBox="1"/>
          <p:nvPr/>
        </p:nvSpPr>
        <p:spPr>
          <a:xfrm>
            <a:off x="6082990" y="4152272"/>
            <a:ext cx="11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153 layers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FF8BF-AE24-1500-61D1-140BE9598C03}"/>
              </a:ext>
            </a:extLst>
          </p:cNvPr>
          <p:cNvSpPr txBox="1"/>
          <p:nvPr/>
        </p:nvSpPr>
        <p:spPr>
          <a:xfrm>
            <a:off x="635619" y="5006157"/>
            <a:ext cx="11131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He K, Zhang X, Ren S, et al. Deep residual learning for image recognition[C]//Proceedings of the IEEE conference on computer vision and pattern recognition. 2016: 770-778.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7251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Predicting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Blood Glucose Trajectories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33F695-FD12-AE44-9EF1-677892BDF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39" y="1355820"/>
            <a:ext cx="5546785" cy="39748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64C42F-1445-9B40-B788-843105904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859" y="1082800"/>
            <a:ext cx="4051300" cy="32512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A0115C8-A5D0-DB3B-A0A6-0F0F96836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917" y="4564054"/>
            <a:ext cx="6769184" cy="15384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9D94CB8-F671-6433-D991-F32045B547C7}"/>
              </a:ext>
            </a:extLst>
          </p:cNvPr>
          <p:cNvSpPr txBox="1"/>
          <p:nvPr/>
        </p:nvSpPr>
        <p:spPr>
          <a:xfrm>
            <a:off x="814039" y="6332559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https://linjianma.github.io/pdf/282_project_report_ode.pdf</a:t>
            </a:r>
          </a:p>
        </p:txBody>
      </p:sp>
    </p:spTree>
    <p:extLst>
      <p:ext uri="{BB962C8B-B14F-4D97-AF65-F5344CB8AC3E}">
        <p14:creationId xmlns:p14="http://schemas.microsoft.com/office/powerpoint/2010/main" val="18849131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1022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Comparison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results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attern_logo1.png" descr="pattern_logo1.png">
            <a:extLst>
              <a:ext uri="{FF2B5EF4-FFF2-40B4-BE49-F238E27FC236}">
                <a16:creationId xmlns:a16="http://schemas.microsoft.com/office/drawing/2014/main" id="{2BFFFD26-6E02-974E-ABA6-F858C5C2D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620" y="6272698"/>
            <a:ext cx="523538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text.png" descr="text.png">
            <a:extLst>
              <a:ext uri="{FF2B5EF4-FFF2-40B4-BE49-F238E27FC236}">
                <a16:creationId xmlns:a16="http://schemas.microsoft.com/office/drawing/2014/main" id="{B947D9A2-8394-4549-A238-B8A5BC8C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843" y="6272698"/>
            <a:ext cx="1194853" cy="50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DE3F82-44B5-4146-87E9-46427787D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1" y="974520"/>
            <a:ext cx="7636608" cy="513122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5B0FBB9-7491-CE4C-9C6E-73D8895D6A44}"/>
              </a:ext>
            </a:extLst>
          </p:cNvPr>
          <p:cNvSpPr/>
          <p:nvPr/>
        </p:nvSpPr>
        <p:spPr>
          <a:xfrm>
            <a:off x="1612978" y="3070221"/>
            <a:ext cx="8611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NimbusRomNo9L"/>
              </a:rPr>
              <a:t>Deep multi-output forecasting: Learning to accurately predict blood glucose trajectories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277450-FEBC-BF65-B5D3-F3796822CDB3}"/>
              </a:ext>
            </a:extLst>
          </p:cNvPr>
          <p:cNvSpPr txBox="1"/>
          <p:nvPr/>
        </p:nvSpPr>
        <p:spPr>
          <a:xfrm>
            <a:off x="1025912" y="6378172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https://linjianma.github.io/pdf/282_project_report_ode.pdf</a:t>
            </a:r>
          </a:p>
        </p:txBody>
      </p:sp>
    </p:spTree>
    <p:extLst>
      <p:ext uri="{BB962C8B-B14F-4D97-AF65-F5344CB8AC3E}">
        <p14:creationId xmlns:p14="http://schemas.microsoft.com/office/powerpoint/2010/main" val="168121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0" name="Picture 2" descr="你必须要知道CNN模型：ResNet">
            <a:extLst>
              <a:ext uri="{FF2B5EF4-FFF2-40B4-BE49-F238E27FC236}">
                <a16:creationId xmlns:a16="http://schemas.microsoft.com/office/drawing/2014/main" id="{A38A1E85-D7E7-02DF-D147-1A9FFD08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90" y="1141552"/>
            <a:ext cx="9144000" cy="49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4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38099AE-CE01-4FED-9569-63C8C9DF7676}"/>
              </a:ext>
            </a:extLst>
          </p:cNvPr>
          <p:cNvSpPr txBox="1"/>
          <p:nvPr/>
        </p:nvSpPr>
        <p:spPr>
          <a:xfrm>
            <a:off x="1025912" y="436469"/>
            <a:ext cx="6567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Outlines</a:t>
            </a:r>
            <a:endParaRPr lang="zh-CN" altLang="en-US" sz="3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C433E8-475C-4D82-AE8A-DE91EC063A11}"/>
              </a:ext>
            </a:extLst>
          </p:cNvPr>
          <p:cNvSpPr/>
          <p:nvPr/>
        </p:nvSpPr>
        <p:spPr>
          <a:xfrm>
            <a:off x="635619" y="436469"/>
            <a:ext cx="178420" cy="646331"/>
          </a:xfrm>
          <a:prstGeom prst="rect">
            <a:avLst/>
          </a:prstGeom>
          <a:solidFill>
            <a:srgbClr val="EC89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64D8834-E2BC-449B-AE26-02CE308A4E59}"/>
              </a:ext>
            </a:extLst>
          </p:cNvPr>
          <p:cNvCxnSpPr/>
          <p:nvPr/>
        </p:nvCxnSpPr>
        <p:spPr>
          <a:xfrm>
            <a:off x="-278781" y="6102505"/>
            <a:ext cx="12723542" cy="0"/>
          </a:xfrm>
          <a:prstGeom prst="straightConnector1">
            <a:avLst/>
          </a:prstGeom>
          <a:ln>
            <a:solidFill>
              <a:srgbClr val="EC8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C12AB30-7607-4095-94DD-C5E93DCE9F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47" y="5878242"/>
            <a:ext cx="1716371" cy="118972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1258EC5-18B3-46EC-9B10-36645CC46D56}"/>
              </a:ext>
            </a:extLst>
          </p:cNvPr>
          <p:cNvSpPr txBox="1"/>
          <p:nvPr/>
        </p:nvSpPr>
        <p:spPr>
          <a:xfrm>
            <a:off x="574304" y="6328260"/>
            <a:ext cx="7180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更多“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 </a:t>
            </a:r>
            <a:r>
              <a:rPr lang="en-US" altLang="zh-CN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dirty="0">
                <a:solidFill>
                  <a:srgbClr val="EC89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复杂系统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”的知识，请关注官网：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campus.swarma.org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1F721F-C94E-E51B-724B-E65ED99ACB79}"/>
              </a:ext>
            </a:extLst>
          </p:cNvPr>
          <p:cNvSpPr txBox="1"/>
          <p:nvPr/>
        </p:nvSpPr>
        <p:spPr>
          <a:xfrm>
            <a:off x="1025912" y="1843790"/>
            <a:ext cx="652499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rgbClr val="FF0000"/>
                </a:solidFill>
              </a:rPr>
              <a:t>Residual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Neural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Ordinary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Differential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(X,Y)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Numeric Solution of Ordinary Differential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Adjoint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method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Optimal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Results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&amp;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Discussion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Time series problem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2077322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0</TotalTime>
  <Words>3475</Words>
  <Application>Microsoft Macintosh PowerPoint</Application>
  <PresentationFormat>宽屏</PresentationFormat>
  <Paragraphs>611</Paragraphs>
  <Slides>71</Slides>
  <Notes>71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71</vt:i4>
      </vt:variant>
    </vt:vector>
  </HeadingPairs>
  <TitlesOfParts>
    <vt:vector size="86" baseType="lpstr">
      <vt:lpstr>宋体</vt:lpstr>
      <vt:lpstr>微软雅黑</vt:lpstr>
      <vt:lpstr>NimbusRomNo9L</vt:lpstr>
      <vt:lpstr>Songti SC</vt:lpstr>
      <vt:lpstr>Abadi MT Condensed Extra Bold</vt:lpstr>
      <vt:lpstr>Arial</vt:lpstr>
      <vt:lpstr>Calibri</vt:lpstr>
      <vt:lpstr>Calibri Light</vt:lpstr>
      <vt:lpstr>Cambria Math</vt:lpstr>
      <vt:lpstr>Helvetica Neue</vt:lpstr>
      <vt:lpstr>Tahoma</vt:lpstr>
      <vt:lpstr>Wingdings 2</vt:lpstr>
      <vt:lpstr>HDOfficeLightV0</vt:lpstr>
      <vt:lpstr>1_HDOfficeLightV0</vt:lpstr>
      <vt:lpstr>回顾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2017-09-12T21:58:02Z</cp:lastPrinted>
  <dcterms:created xsi:type="dcterms:W3CDTF">2015-04-22T13:43:42Z</dcterms:created>
  <dcterms:modified xsi:type="dcterms:W3CDTF">2023-03-31T07:09:12Z</dcterms:modified>
  <cp:category/>
</cp:coreProperties>
</file>